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79" r:id="rId2"/>
    <p:sldId id="399" r:id="rId3"/>
    <p:sldId id="1405" r:id="rId4"/>
    <p:sldId id="1406" r:id="rId5"/>
    <p:sldId id="1407" r:id="rId6"/>
    <p:sldId id="433" r:id="rId7"/>
    <p:sldId id="450" r:id="rId8"/>
    <p:sldId id="1403" r:id="rId9"/>
    <p:sldId id="366" r:id="rId10"/>
    <p:sldId id="400" r:id="rId11"/>
    <p:sldId id="1374" r:id="rId12"/>
    <p:sldId id="1402" r:id="rId13"/>
    <p:sldId id="488" r:id="rId14"/>
    <p:sldId id="1395" r:id="rId15"/>
    <p:sldId id="1396" r:id="rId16"/>
    <p:sldId id="1384" r:id="rId17"/>
    <p:sldId id="1394" r:id="rId18"/>
    <p:sldId id="1397" r:id="rId19"/>
    <p:sldId id="1364" r:id="rId20"/>
    <p:sldId id="456" r:id="rId21"/>
    <p:sldId id="1391" r:id="rId22"/>
    <p:sldId id="506" r:id="rId23"/>
    <p:sldId id="1377" r:id="rId24"/>
    <p:sldId id="504" r:id="rId25"/>
    <p:sldId id="507" r:id="rId26"/>
    <p:sldId id="1404" r:id="rId27"/>
    <p:sldId id="502" r:id="rId28"/>
    <p:sldId id="1373" r:id="rId29"/>
    <p:sldId id="1401" r:id="rId30"/>
    <p:sldId id="1357" r:id="rId31"/>
    <p:sldId id="459" r:id="rId32"/>
    <p:sldId id="1356" r:id="rId33"/>
    <p:sldId id="1398" r:id="rId34"/>
    <p:sldId id="1399" r:id="rId35"/>
    <p:sldId id="490" r:id="rId36"/>
    <p:sldId id="1387" r:id="rId37"/>
    <p:sldId id="1400" r:id="rId38"/>
    <p:sldId id="1393" r:id="rId39"/>
    <p:sldId id="1363" r:id="rId40"/>
    <p:sldId id="1386" r:id="rId41"/>
    <p:sldId id="424" r:id="rId42"/>
    <p:sldId id="1378" r:id="rId43"/>
    <p:sldId id="1379" r:id="rId44"/>
    <p:sldId id="1381" r:id="rId45"/>
    <p:sldId id="1382" r:id="rId46"/>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efje Kievits" initials="EK" lastIdx="8" clrIdx="0"/>
  <p:cmAuthor id="2" name="Myrte Eikenaar" initials="ME" lastIdx="13" clrIdx="1">
    <p:extLst>
      <p:ext uri="{19B8F6BF-5375-455C-9EA6-DF929625EA0E}">
        <p15:presenceInfo xmlns:p15="http://schemas.microsoft.com/office/powerpoint/2012/main" userId="S::myrte.eikenaar@ngf.nl::3480cc56-f2c3-4a44-8463-db97df2a2a67" providerId="AD"/>
      </p:ext>
    </p:extLst>
  </p:cmAuthor>
  <p:cmAuthor id="3" name="HARRY LANGEVOORT" initials="HL" lastIdx="11" clrIdx="2">
    <p:extLst>
      <p:ext uri="{19B8F6BF-5375-455C-9EA6-DF929625EA0E}">
        <p15:presenceInfo xmlns:p15="http://schemas.microsoft.com/office/powerpoint/2012/main" userId="S::harry_langevoort@nl.ibm.com::3edb0dbd-4b8e-4c66-b347-2bd404a8a2fa" providerId="AD"/>
      </p:ext>
    </p:extLst>
  </p:cmAuthor>
  <p:cmAuthor id="4" name="Robert Hage" initials="RH" lastIdx="4" clrIdx="3">
    <p:extLst>
      <p:ext uri="{19B8F6BF-5375-455C-9EA6-DF929625EA0E}">
        <p15:presenceInfo xmlns:p15="http://schemas.microsoft.com/office/powerpoint/2012/main" userId="S::robert.hage@ngf.nl::de6b6b46-c9da-4cc1-83cc-db0b5955fc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214F91"/>
    <a:srgbClr val="F46012"/>
    <a:srgbClr val="80C347"/>
    <a:srgbClr val="164A81"/>
    <a:srgbClr val="115DA9"/>
    <a:srgbClr val="1DADE4"/>
    <a:srgbClr val="0E3A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8" autoAdjust="0"/>
    <p:restoredTop sz="83987" autoAdjust="0"/>
  </p:normalViewPr>
  <p:slideViewPr>
    <p:cSldViewPr snapToGrid="0" snapToObjects="1">
      <p:cViewPr varScale="1">
        <p:scale>
          <a:sx n="122" d="100"/>
          <a:sy n="122" d="100"/>
        </p:scale>
        <p:origin x="14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7F3068-2F15-4B37-9767-1E860B9AA64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989838D-0933-4F73-AC3E-542A8868EBC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21867C2-41B8-4335-83CF-FCDB16EA04FE}" type="datetimeFigureOut">
              <a:rPr lang="en-US"/>
              <a:pPr>
                <a:defRPr/>
              </a:pPr>
              <a:t>12/16/20</a:t>
            </a:fld>
            <a:endParaRPr lang="en-US"/>
          </a:p>
        </p:txBody>
      </p:sp>
      <p:sp>
        <p:nvSpPr>
          <p:cNvPr id="4" name="Slide Image Placeholder 3">
            <a:extLst>
              <a:ext uri="{FF2B5EF4-FFF2-40B4-BE49-F238E27FC236}">
                <a16:creationId xmlns:a16="http://schemas.microsoft.com/office/drawing/2014/main" id="{CA8DA123-A866-492A-A27D-E0A02E23C49B}"/>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7170BD0-672E-4B4D-8AD0-C0AA5151D81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noProof="0"/>
              <a:t>Click to edit Master text styles</a:t>
            </a:r>
          </a:p>
          <a:p>
            <a:pPr lvl="1"/>
            <a:r>
              <a:rPr lang="nl-NL" noProof="0"/>
              <a:t>Second level</a:t>
            </a:r>
          </a:p>
          <a:p>
            <a:pPr lvl="2"/>
            <a:r>
              <a:rPr lang="nl-NL" noProof="0"/>
              <a:t>Third level</a:t>
            </a:r>
          </a:p>
          <a:p>
            <a:pPr lvl="3"/>
            <a:r>
              <a:rPr lang="nl-NL" noProof="0"/>
              <a:t>Fourth level</a:t>
            </a:r>
          </a:p>
          <a:p>
            <a:pPr lvl="4"/>
            <a:r>
              <a:rPr lang="nl-NL" noProof="0"/>
              <a:t>Fifth level</a:t>
            </a:r>
            <a:endParaRPr lang="en-US" noProof="0"/>
          </a:p>
        </p:txBody>
      </p:sp>
      <p:sp>
        <p:nvSpPr>
          <p:cNvPr id="6" name="Footer Placeholder 5">
            <a:extLst>
              <a:ext uri="{FF2B5EF4-FFF2-40B4-BE49-F238E27FC236}">
                <a16:creationId xmlns:a16="http://schemas.microsoft.com/office/drawing/2014/main" id="{625DCF5E-5FB6-4A6B-8A70-7799EE11DA1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B2425DB4-16A0-42B7-AD89-1C9351226D1F}"/>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8C43E5E6-02FC-4940-9233-115F48D24014}"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golf.nl/wh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3609F2C-6209-46A3-A532-6479832715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093EE7A-433D-44AF-8DBF-197050FF5A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l-NL" altLang="nl-NL"/>
              <a:t>Welkom allemaal. In deze presentatie leggen we uit hoe het Wereld Handicap Systeem - het WHS - werkt, en wat je kunt verwachten als je huidige EGA-handicap wordt omgezet in een “WHS-handicap”. </a:t>
            </a:r>
          </a:p>
        </p:txBody>
      </p:sp>
      <p:sp>
        <p:nvSpPr>
          <p:cNvPr id="26628" name="Slide Number Placeholder 3">
            <a:extLst>
              <a:ext uri="{FF2B5EF4-FFF2-40B4-BE49-F238E27FC236}">
                <a16:creationId xmlns:a16="http://schemas.microsoft.com/office/drawing/2014/main" id="{E4DAEA38-CFAE-4F37-90DE-F95D9F4B46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0D06BA-F08F-463E-9FE4-54F75E6417A9}" type="slidenum">
              <a:rPr lang="en-US" altLang="nl-NL"/>
              <a:pPr fontAlgn="base">
                <a:spcBef>
                  <a:spcPct val="0"/>
                </a:spcBef>
                <a:spcAft>
                  <a:spcPct val="0"/>
                </a:spcAft>
              </a:pPr>
              <a:t>1</a:t>
            </a:fld>
            <a:endParaRPr lang="en-US" alt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C6A6872-3357-4FD8-B191-108B02CACE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348139EE-FEEC-4272-89D4-0DD0588ECB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nl-NL" altLang="nl-NL"/>
              <a:t>We hadden het zonet over “toegestane spelvormen”. We doelen daarmee op de spelvormen waarbij je scores kunt inleveren die meetellen voor je handicap.</a:t>
            </a:r>
          </a:p>
          <a:p>
            <a:pPr marL="0" marR="0" lvl="0" indent="0" algn="l" defTabSz="457200" rtl="0" eaLnBrk="1" fontAlgn="base" latinLnBrk="0" hangingPunct="1">
              <a:lnSpc>
                <a:spcPct val="100000"/>
              </a:lnSpc>
              <a:spcBef>
                <a:spcPct val="0"/>
              </a:spcBef>
              <a:spcAft>
                <a:spcPct val="0"/>
              </a:spcAft>
              <a:buClrTx/>
              <a:buSzTx/>
              <a:buFontTx/>
              <a:buNone/>
              <a:tabLst/>
              <a:defRPr/>
            </a:pPr>
            <a:endParaRPr lang="nl-NL" sz="1200" b="0" i="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nl-NL" sz="1200" b="0" i="0" kern="1200">
                <a:solidFill>
                  <a:schemeClr val="tx1"/>
                </a:solidFill>
                <a:effectLst/>
                <a:latin typeface="+mn-lt"/>
                <a:ea typeface="+mn-ea"/>
                <a:cs typeface="+mn-cs"/>
              </a:rPr>
              <a:t>In Nederland zijn handicapscores toegestaan bij de volgende spelvormen (zowel wedstrijden als </a:t>
            </a:r>
            <a:r>
              <a:rPr lang="nl-NL" sz="1200" b="0" i="0" kern="1200" err="1">
                <a:solidFill>
                  <a:schemeClr val="tx1"/>
                </a:solidFill>
                <a:effectLst/>
                <a:latin typeface="+mn-lt"/>
                <a:ea typeface="+mn-ea"/>
                <a:cs typeface="+mn-cs"/>
              </a:rPr>
              <a:t>qualifying</a:t>
            </a:r>
            <a:r>
              <a:rPr lang="nl-NL" sz="1200" b="0" i="0" kern="1200">
                <a:solidFill>
                  <a:schemeClr val="tx1"/>
                </a:solidFill>
                <a:effectLst/>
                <a:latin typeface="+mn-lt"/>
                <a:ea typeface="+mn-ea"/>
                <a:cs typeface="+mn-cs"/>
              </a:rPr>
              <a:t> ronden):</a:t>
            </a:r>
            <a:endParaRPr lang="nl-NL" altLang="nl-NL"/>
          </a:p>
          <a:p>
            <a:pPr marL="0" marR="0" lvl="0" indent="0" algn="l" defTabSz="457200" rtl="0" eaLnBrk="1" fontAlgn="base" latinLnBrk="0" hangingPunct="1">
              <a:lnSpc>
                <a:spcPct val="100000"/>
              </a:lnSpc>
              <a:spcBef>
                <a:spcPct val="0"/>
              </a:spcBef>
              <a:spcAft>
                <a:spcPct val="0"/>
              </a:spcAft>
              <a:buClrTx/>
              <a:buSzTx/>
              <a:buFontTx/>
              <a:buNone/>
              <a:tabLst/>
              <a:defRPr/>
            </a:pPr>
            <a:endParaRPr lang="nl-NL" altLang="nl-NL"/>
          </a:p>
          <a:p>
            <a:pPr marL="0" marR="0" lvl="0" indent="0" algn="l" defTabSz="457200" rtl="0" eaLnBrk="1" fontAlgn="base" latinLnBrk="0" hangingPunct="1">
              <a:lnSpc>
                <a:spcPct val="100000"/>
              </a:lnSpc>
              <a:spcBef>
                <a:spcPct val="0"/>
              </a:spcBef>
              <a:spcAft>
                <a:spcPct val="0"/>
              </a:spcAft>
              <a:buClrTx/>
              <a:buSzTx/>
              <a:buFontTx/>
              <a:buNone/>
              <a:tabLst/>
              <a:defRPr/>
            </a:pPr>
            <a:r>
              <a:rPr lang="nl-NL" altLang="nl-NL"/>
              <a:t>-Individueel </a:t>
            </a:r>
            <a:r>
              <a:rPr lang="nl-NL" altLang="nl-NL" err="1"/>
              <a:t>strokeplay</a:t>
            </a:r>
            <a:r>
              <a:rPr lang="nl-NL" altLang="nl-NL"/>
              <a:t> 9 of 18 holes – of onder voorwaarden tussen de 9 en 18 holes.</a:t>
            </a:r>
          </a:p>
          <a:p>
            <a:pPr marL="0" marR="0" lvl="0" indent="0" algn="l" defTabSz="457200" rtl="0" eaLnBrk="1" fontAlgn="base" latinLnBrk="0" hangingPunct="1">
              <a:lnSpc>
                <a:spcPct val="100000"/>
              </a:lnSpc>
              <a:spcBef>
                <a:spcPct val="0"/>
              </a:spcBef>
              <a:spcAft>
                <a:spcPct val="0"/>
              </a:spcAft>
              <a:buClrTx/>
              <a:buSzTx/>
              <a:buFontTx/>
              <a:buNone/>
              <a:tabLst/>
              <a:defRPr/>
            </a:pPr>
            <a:r>
              <a:rPr lang="nl-NL" altLang="nl-NL"/>
              <a:t>-</a:t>
            </a:r>
            <a:r>
              <a:rPr lang="nl-NL" altLang="nl-NL" err="1"/>
              <a:t>Stableford</a:t>
            </a:r>
            <a:r>
              <a:rPr lang="nl-NL" altLang="nl-NL"/>
              <a:t> 9 of 18 holes – of onder voorwaarden tussen de 9 en 18 holes.</a:t>
            </a:r>
          </a:p>
          <a:p>
            <a:pPr marL="0" marR="0" lvl="0" indent="0" algn="l" defTabSz="457200" rtl="0" eaLnBrk="1" fontAlgn="base" latinLnBrk="0" hangingPunct="1">
              <a:lnSpc>
                <a:spcPct val="100000"/>
              </a:lnSpc>
              <a:spcBef>
                <a:spcPct val="0"/>
              </a:spcBef>
              <a:spcAft>
                <a:spcPct val="0"/>
              </a:spcAft>
              <a:buClrTx/>
              <a:buSzTx/>
              <a:buFontTx/>
              <a:buNone/>
              <a:tabLst/>
              <a:defRPr/>
            </a:pPr>
            <a:r>
              <a:rPr lang="nl-NL" altLang="nl-NL"/>
              <a:t>-Tegen par/Tegen </a:t>
            </a:r>
            <a:r>
              <a:rPr lang="nl-NL" altLang="nl-NL" err="1"/>
              <a:t>bogey</a:t>
            </a:r>
            <a:r>
              <a:rPr lang="nl-NL" altLang="nl-NL"/>
              <a:t> 9 of 18 holes – of onder voorwaarden tussen de 9 en 18 holes. Bij Tegen par speel je  tegen de par van de baan. Bij Tegen </a:t>
            </a:r>
            <a:r>
              <a:rPr lang="nl-NL" altLang="nl-NL" err="1"/>
              <a:t>bogey</a:t>
            </a:r>
            <a:r>
              <a:rPr lang="nl-NL" altLang="nl-NL"/>
              <a:t> speel je tegen de </a:t>
            </a:r>
            <a:r>
              <a:rPr lang="nl-NL" altLang="nl-NL" err="1"/>
              <a:t>bogey</a:t>
            </a:r>
            <a:r>
              <a:rPr lang="nl-NL" altLang="nl-NL"/>
              <a:t> van de baan (21.3 &gt; www.randa.org/nl-nl/rog/2019/rules/players-edition/rule-21).</a:t>
            </a:r>
          </a:p>
          <a:p>
            <a:pPr marL="0" marR="0" lvl="0" indent="0" algn="l" defTabSz="457200" rtl="0" eaLnBrk="1" fontAlgn="base" latinLnBrk="0" hangingPunct="1">
              <a:lnSpc>
                <a:spcPct val="100000"/>
              </a:lnSpc>
              <a:spcBef>
                <a:spcPct val="0"/>
              </a:spcBef>
              <a:spcAft>
                <a:spcPct val="0"/>
              </a:spcAft>
              <a:buClrTx/>
              <a:buSzTx/>
              <a:buFontTx/>
              <a:buNone/>
              <a:tabLst/>
              <a:defRPr/>
            </a:pPr>
            <a:r>
              <a:rPr lang="nl-NL" altLang="nl-NL"/>
              <a:t>-Daarnaast hebben we de relatief nieuwe spelvorm Maximum score. Er geldt dan een maximum score per hole en deze spelvorm lijkt dus veel op </a:t>
            </a:r>
            <a:r>
              <a:rPr lang="nl-NL" altLang="nl-NL" err="1"/>
              <a:t>Stableford</a:t>
            </a:r>
            <a:r>
              <a:rPr lang="nl-NL" altLang="nl-NL"/>
              <a:t>. (21.2 &gt; www.randa.org/nl-nl/rog/2019/rules/players-edition/rule-21.)</a:t>
            </a:r>
          </a:p>
          <a:p>
            <a:pPr marL="0" marR="0" lvl="0" indent="0" algn="l" defTabSz="457200" rtl="0" eaLnBrk="1" fontAlgn="base" latinLnBrk="0" hangingPunct="1">
              <a:lnSpc>
                <a:spcPct val="100000"/>
              </a:lnSpc>
              <a:spcBef>
                <a:spcPct val="0"/>
              </a:spcBef>
              <a:spcAft>
                <a:spcPct val="0"/>
              </a:spcAft>
              <a:buClrTx/>
              <a:buSzTx/>
              <a:buFontTx/>
              <a:buNone/>
              <a:tabLst/>
              <a:defRPr/>
            </a:pPr>
            <a:endParaRPr lang="nl-NL" altLang="nl-NL"/>
          </a:p>
          <a:p>
            <a:pPr>
              <a:spcBef>
                <a:spcPct val="0"/>
              </a:spcBef>
            </a:pPr>
            <a:r>
              <a:rPr lang="nl-NL" altLang="nl-NL"/>
              <a:t>Zoals eerder genoemd: als het WHS is ingevoerd, dan mogen spelers in wat nu nog handicapcategorie 1 heet (spelers met een handicap onder de 4,5) ook </a:t>
            </a:r>
            <a:r>
              <a:rPr lang="nl-NL" altLang="nl-NL" err="1"/>
              <a:t>qualifying</a:t>
            </a:r>
            <a:r>
              <a:rPr lang="nl-NL" altLang="nl-NL"/>
              <a:t> ronden met vrienden spelen.</a:t>
            </a:r>
          </a:p>
        </p:txBody>
      </p:sp>
      <p:sp>
        <p:nvSpPr>
          <p:cNvPr id="40964" name="Slide Number Placeholder 3">
            <a:extLst>
              <a:ext uri="{FF2B5EF4-FFF2-40B4-BE49-F238E27FC236}">
                <a16:creationId xmlns:a16="http://schemas.microsoft.com/office/drawing/2014/main" id="{F141BE7F-F580-4550-BC4B-2D67EA3867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276AD1-E2AB-453F-BFDC-8E27379DDB0E}" type="slidenum">
              <a:rPr lang="en-US" altLang="nl-NL"/>
              <a:pPr fontAlgn="base">
                <a:spcBef>
                  <a:spcPct val="0"/>
                </a:spcBef>
                <a:spcAft>
                  <a:spcPct val="0"/>
                </a:spcAft>
              </a:pPr>
              <a:t>10</a:t>
            </a:fld>
            <a:endParaRPr lang="en-US" altLang="nl-NL"/>
          </a:p>
        </p:txBody>
      </p:sp>
    </p:spTree>
    <p:extLst>
      <p:ext uri="{BB962C8B-B14F-4D97-AF65-F5344CB8AC3E}">
        <p14:creationId xmlns:p14="http://schemas.microsoft.com/office/powerpoint/2010/main" val="250718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t>Stableford als spelvorm verdwijnt niet. Maar in de WHS-handicapberekening wordt niet gekeken naar het aantal </a:t>
            </a:r>
            <a:r>
              <a:rPr lang="nl-NL" sz="1200" err="1"/>
              <a:t>Stablefordpunten</a:t>
            </a:r>
            <a:r>
              <a:rPr lang="nl-NL" sz="1200"/>
              <a:t> dat je behaalt, maar naar jouw “Aangepaste Bruto Score”. Wat deze term betekent, wordt straks uitgelegd.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t>Omdat het WHS in eerste instantie kijkt naar je Aangepaste Bruto Score is het van belang dat je op elke hole je bruto score invult. </a:t>
            </a:r>
          </a:p>
          <a:p>
            <a:endParaRPr lang="nl-NL"/>
          </a:p>
          <a:p>
            <a:r>
              <a:rPr lang="nl-NL"/>
              <a:t>-Wat als je </a:t>
            </a:r>
            <a:r>
              <a:rPr lang="nl-NL" err="1"/>
              <a:t>Stableford</a:t>
            </a:r>
            <a:r>
              <a:rPr lang="nl-NL"/>
              <a:t> speelt? </a:t>
            </a:r>
            <a:r>
              <a:rPr lang="nl-NL" sz="1200"/>
              <a:t>Dan wordt je nog steeds geacht je bal op te pakken als je op een hole geen </a:t>
            </a:r>
            <a:r>
              <a:rPr lang="nl-NL" sz="1200" err="1"/>
              <a:t>Stablefordpunten</a:t>
            </a:r>
            <a:r>
              <a:rPr lang="nl-NL" sz="1200"/>
              <a:t> meer kunt scoren. Vul in dat geval een 11 in als bruto score. Verder hoef je niks te doen. De computer zal echter geen 11 invullen op de hole waarbij je een 11 hebt genoteerd. De computer noteert op die hole dan voor handicapdoeleinden een “netto double </a:t>
            </a:r>
            <a:r>
              <a:rPr lang="nl-NL" sz="1200" err="1"/>
              <a:t>bogey</a:t>
            </a:r>
            <a:r>
              <a:rPr lang="nl-NL" sz="1200"/>
              <a:t>”. Een netto double </a:t>
            </a:r>
            <a:r>
              <a:rPr lang="nl-NL" sz="1200" err="1"/>
              <a:t>bogey</a:t>
            </a:r>
            <a:r>
              <a:rPr lang="nl-NL" sz="1200"/>
              <a:t> voor jou is de </a:t>
            </a:r>
            <a:r>
              <a:rPr lang="nl-NL" sz="1200" b="0" i="0" kern="1200">
                <a:solidFill>
                  <a:schemeClr val="tx1"/>
                </a:solidFill>
                <a:effectLst/>
                <a:latin typeface="+mn-lt"/>
                <a:ea typeface="+mn-ea"/>
                <a:cs typeface="+mn-cs"/>
              </a:rPr>
              <a:t>par van de hole + 2 + je handicapslagen, oftewel </a:t>
            </a:r>
            <a:r>
              <a:rPr lang="nl-NL" sz="1200"/>
              <a:t>de eerste score die voor jou geen </a:t>
            </a:r>
            <a:r>
              <a:rPr lang="nl-NL" sz="1200" err="1"/>
              <a:t>Stablefordpunten</a:t>
            </a:r>
            <a:r>
              <a:rPr lang="nl-NL" sz="1200"/>
              <a:t> oplevert.</a:t>
            </a:r>
          </a:p>
          <a:p>
            <a:endParaRPr lang="nl-NL" sz="1200"/>
          </a:p>
          <a:p>
            <a:r>
              <a:rPr lang="nl-NL" sz="1200"/>
              <a:t>-Wat als je </a:t>
            </a:r>
            <a:r>
              <a:rPr lang="nl-NL" sz="1200" err="1"/>
              <a:t>strokeplay</a:t>
            </a:r>
            <a:r>
              <a:rPr lang="nl-NL" sz="1200"/>
              <a:t> speelt en een heel hoge score op een hole maakt? Dan vul je je bruto score in, die is belangrijk voor de uitslag van een wedstrijd. Maar de computer noteert op die hole </a:t>
            </a:r>
            <a:r>
              <a:rPr lang="nl-NL" sz="1200" u="sng"/>
              <a:t>voor handicapdoeleinden</a:t>
            </a:r>
            <a:r>
              <a:rPr lang="nl-NL" sz="1200"/>
              <a:t> een netto dubbel </a:t>
            </a:r>
            <a:r>
              <a:rPr lang="nl-NL" sz="1200" err="1"/>
              <a:t>bogey</a:t>
            </a:r>
            <a:r>
              <a:rPr lang="nl-NL" sz="1200"/>
              <a:t>.</a:t>
            </a:r>
          </a:p>
          <a:p>
            <a:endParaRPr lang="nl-NL" sz="1200"/>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t>Je Aangepaste Bruto Score, die de computer voor handicapdoeleinden berekent, is het totaal aantal slagen in je ronde maar met een netto dubbele </a:t>
            </a:r>
            <a:r>
              <a:rPr lang="nl-NL" sz="1200" err="1"/>
              <a:t>bogey</a:t>
            </a:r>
            <a:r>
              <a:rPr lang="nl-NL" sz="1200"/>
              <a:t> als maximale holescore. Je Aangepaste Bruto Score wordt voor handicapdoeleinden altijd omgerekend naar een 18-holes “</a:t>
            </a:r>
            <a:r>
              <a:rPr lang="nl-NL" sz="1200" err="1"/>
              <a:t>dagresultaat</a:t>
            </a:r>
            <a:r>
              <a:rPr lang="nl-NL" sz="1200"/>
              <a:t>”: dat is de handicap die je die dag hebt gespeeld. Maar daarover later meer.</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11</a:t>
            </a:fld>
            <a:endParaRPr lang="en-US"/>
          </a:p>
        </p:txBody>
      </p:sp>
    </p:spTree>
    <p:extLst>
      <p:ext uri="{BB962C8B-B14F-4D97-AF65-F5344CB8AC3E}">
        <p14:creationId xmlns:p14="http://schemas.microsoft.com/office/powerpoint/2010/main" val="3416917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a:solidFill>
                  <a:srgbClr val="2A64A2"/>
                </a:solidFill>
                <a:latin typeface="Verdana"/>
                <a:cs typeface="Verdana"/>
              </a:rPr>
              <a:t>Nog even iets over de double netto bogey en de Bruto Aangepaste Score. </a:t>
            </a:r>
          </a:p>
          <a:p>
            <a:endParaRPr lang="nl-NL" sz="1200">
              <a:solidFill>
                <a:srgbClr val="2A64A2"/>
              </a:solidFill>
              <a:latin typeface="Verdana"/>
              <a:cs typeface="Verdana"/>
            </a:endParaRPr>
          </a:p>
          <a:p>
            <a:pPr marL="0" indent="0" defTabSz="162000">
              <a:spcBef>
                <a:spcPts val="0"/>
              </a:spcBef>
              <a:spcAft>
                <a:spcPts val="375"/>
              </a:spcAft>
              <a:buClr>
                <a:srgbClr val="F87613"/>
              </a:buClr>
              <a:buNone/>
            </a:pPr>
            <a:r>
              <a:rPr lang="nl-NL" sz="1200">
                <a:solidFill>
                  <a:srgbClr val="2A64A2"/>
                </a:solidFill>
                <a:latin typeface="Verdana"/>
                <a:cs typeface="Verdana"/>
              </a:rPr>
              <a:t>Waarom vult de computer voor handicapdoeleinden een netto dubbele bogey in als je op een hole slecht hebt gescoord? En waarom kijkt het WHS naar je Bruto Aangepaste Score?</a:t>
            </a:r>
          </a:p>
          <a:p>
            <a:pPr marL="0" indent="0" defTabSz="162000">
              <a:spcBef>
                <a:spcPts val="0"/>
              </a:spcBef>
              <a:spcAft>
                <a:spcPts val="375"/>
              </a:spcAft>
              <a:buClr>
                <a:srgbClr val="F87613"/>
              </a:buClr>
              <a:buNone/>
            </a:pPr>
            <a:endParaRPr lang="nl-NL" sz="1200">
              <a:solidFill>
                <a:srgbClr val="2A64A2"/>
              </a:solidFill>
              <a:latin typeface="Verdana"/>
              <a:cs typeface="Verdana"/>
            </a:endParaRPr>
          </a:p>
          <a:p>
            <a:pPr marL="0" indent="0" defTabSz="162000">
              <a:spcBef>
                <a:spcPts val="0"/>
              </a:spcBef>
              <a:spcAft>
                <a:spcPts val="375"/>
              </a:spcAft>
              <a:buClr>
                <a:srgbClr val="F87613"/>
              </a:buClr>
              <a:buNone/>
            </a:pPr>
            <a:r>
              <a:rPr lang="nl-NL" sz="1200">
                <a:solidFill>
                  <a:srgbClr val="2A64A2"/>
                </a:solidFill>
                <a:latin typeface="Verdana"/>
                <a:cs typeface="Verdana"/>
              </a:rPr>
              <a:t>Het WHS gebruikt netto dubbele bogeys en Bruto Aangepaste Scores om de invloed van uitschieters op je handicap te beperken. Iedereen verpest wel eens een hole en iedereen heeft wel eens een slechte dag. </a:t>
            </a:r>
          </a:p>
          <a:p>
            <a:endParaRPr lang="nl-NL" sz="1200">
              <a:solidFill>
                <a:srgbClr val="2A64A2"/>
              </a:solidFill>
              <a:latin typeface="Verdana"/>
              <a:cs typeface="Verdana"/>
            </a:endParaRPr>
          </a:p>
          <a:p>
            <a:endParaRPr lang="en-US"/>
          </a:p>
        </p:txBody>
      </p:sp>
      <p:sp>
        <p:nvSpPr>
          <p:cNvPr id="4" name="Slide Number Placeholder 3"/>
          <p:cNvSpPr>
            <a:spLocks noGrp="1"/>
          </p:cNvSpPr>
          <p:nvPr>
            <p:ph type="sldNum" sz="quarter" idx="10"/>
          </p:nvPr>
        </p:nvSpPr>
        <p:spPr/>
        <p:txBody>
          <a:bodyPr/>
          <a:lstStyle/>
          <a:p>
            <a:fld id="{0C0EDDC5-CDD6-3B43-A04B-1DBE504631B4}" type="slidenum">
              <a:rPr lang="en-US" smtClean="0"/>
              <a:t>12</a:t>
            </a:fld>
            <a:endParaRPr lang="en-US"/>
          </a:p>
        </p:txBody>
      </p:sp>
    </p:spTree>
    <p:extLst>
      <p:ext uri="{BB962C8B-B14F-4D97-AF65-F5344CB8AC3E}">
        <p14:creationId xmlns:p14="http://schemas.microsoft.com/office/powerpoint/2010/main" val="1784037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a:latin typeface="Lucida Sans" panose="020B0602030504020204" pitchFamily="34" charset="0"/>
              </a:rPr>
              <a:t>We </a:t>
            </a:r>
            <a:r>
              <a:rPr lang="en-GB" sz="1200" err="1">
                <a:latin typeface="Lucida Sans" panose="020B0602030504020204" pitchFamily="34" charset="0"/>
              </a:rPr>
              <a:t>laten</a:t>
            </a:r>
            <a:r>
              <a:rPr lang="en-GB" sz="1200">
                <a:latin typeface="Lucida Sans" panose="020B0602030504020204" pitchFamily="34" charset="0"/>
              </a:rPr>
              <a:t> </a:t>
            </a:r>
            <a:r>
              <a:rPr lang="en-GB" sz="1200" err="1">
                <a:latin typeface="Lucida Sans" panose="020B0602030504020204" pitchFamily="34" charset="0"/>
              </a:rPr>
              <a:t>een</a:t>
            </a:r>
            <a:r>
              <a:rPr lang="en-GB" sz="1200">
                <a:latin typeface="Lucida Sans" panose="020B0602030504020204" pitchFamily="34" charset="0"/>
              </a:rPr>
              <a:t> </a:t>
            </a:r>
            <a:r>
              <a:rPr lang="en-GB" sz="1200" err="1">
                <a:latin typeface="Lucida Sans" panose="020B0602030504020204" pitchFamily="34" charset="0"/>
              </a:rPr>
              <a:t>voorbeeld</a:t>
            </a:r>
            <a:r>
              <a:rPr lang="en-GB" sz="1200">
                <a:latin typeface="Lucida Sans" panose="020B0602030504020204" pitchFamily="34" charset="0"/>
              </a:rPr>
              <a:t> zien van hoe we in het WHS </a:t>
            </a:r>
            <a:r>
              <a:rPr lang="nl-NL" sz="1200"/>
              <a:t>tot een Aangepaste Bruto Score komen. De Aangepaste Bruto Score hoef je niet zelf te berekenen, dat doet de computer voor je. Maar dit is hoe het werkt.</a:t>
            </a:r>
          </a:p>
          <a:p>
            <a:endParaRPr lang="en-GB" sz="1200">
              <a:latin typeface="Lucida Sans" panose="020B0602030504020204" pitchFamily="34" charset="0"/>
            </a:endParaRPr>
          </a:p>
          <a:p>
            <a:r>
              <a:rPr lang="en-GB" sz="1200">
                <a:latin typeface="Lucida Sans" panose="020B0602030504020204" pitchFamily="34" charset="0"/>
              </a:rPr>
              <a:t>Dit is </a:t>
            </a:r>
            <a:r>
              <a:rPr lang="en-GB" sz="1200" err="1">
                <a:latin typeface="Lucida Sans" panose="020B0602030504020204" pitchFamily="34" charset="0"/>
              </a:rPr>
              <a:t>een</a:t>
            </a:r>
            <a:r>
              <a:rPr lang="en-GB" sz="1200">
                <a:latin typeface="Lucida Sans" panose="020B0602030504020204" pitchFamily="34" charset="0"/>
              </a:rPr>
              <a:t> scorekaart van een speelster met handicap 19. Ze speelt Stableford en krijgt 23 </a:t>
            </a:r>
            <a:r>
              <a:rPr lang="en-GB" sz="1200" err="1">
                <a:latin typeface="Lucida Sans" panose="020B0602030504020204" pitchFamily="34" charset="0"/>
              </a:rPr>
              <a:t>slagen</a:t>
            </a:r>
            <a:r>
              <a:rPr lang="en-GB" sz="1200">
                <a:latin typeface="Lucida Sans" panose="020B0602030504020204" pitchFamily="34" charset="0"/>
              </a:rPr>
              <a:t>. </a:t>
            </a:r>
          </a:p>
          <a:p>
            <a:endParaRPr lang="en-GB" sz="1200">
              <a:latin typeface="Lucida Sans" panose="020B0602030504020204" pitchFamily="34" charset="0"/>
            </a:endParaRPr>
          </a:p>
          <a:p>
            <a:r>
              <a:rPr lang="en-GB" sz="1200">
                <a:latin typeface="Lucida Sans" panose="020B0602030504020204" pitchFamily="34" charset="0"/>
              </a:rPr>
              <a:t>In de stroke index-rij zie je vetgedrukte cijfers: dat zijn de holes </a:t>
            </a:r>
            <a:r>
              <a:rPr lang="en-GB" sz="1200" err="1">
                <a:latin typeface="Lucida Sans" panose="020B0602030504020204" pitchFamily="34" charset="0"/>
              </a:rPr>
              <a:t>zijn</a:t>
            </a:r>
            <a:r>
              <a:rPr lang="en-GB" sz="1200">
                <a:latin typeface="Lucida Sans" panose="020B0602030504020204" pitchFamily="34" charset="0"/>
              </a:rPr>
              <a:t> </a:t>
            </a:r>
            <a:r>
              <a:rPr lang="en-GB" sz="1200" err="1">
                <a:latin typeface="Lucida Sans" panose="020B0602030504020204" pitchFamily="34" charset="0"/>
              </a:rPr>
              <a:t>waar</a:t>
            </a:r>
            <a:r>
              <a:rPr lang="en-GB" sz="1200">
                <a:latin typeface="Lucida Sans" panose="020B0602030504020204" pitchFamily="34" charset="0"/>
              </a:rPr>
              <a:t> ze twee </a:t>
            </a:r>
            <a:r>
              <a:rPr lang="en-GB" sz="1200" err="1">
                <a:latin typeface="Lucida Sans" panose="020B0602030504020204" pitchFamily="34" charset="0"/>
              </a:rPr>
              <a:t>slagen</a:t>
            </a:r>
            <a:r>
              <a:rPr lang="en-GB" sz="1200">
                <a:latin typeface="Lucida Sans" panose="020B0602030504020204" pitchFamily="34" charset="0"/>
              </a:rPr>
              <a:t> krijgt. Op de andere holes krijgt ze één slag per hole.  </a:t>
            </a:r>
          </a:p>
          <a:p>
            <a:endParaRPr lang="en-GB" sz="1200">
              <a:latin typeface="Lucida Sans" panose="020B0602030504020204" pitchFamily="34" charset="0"/>
            </a:endParaRPr>
          </a:p>
          <a:p>
            <a:r>
              <a:rPr lang="en-GB" sz="1200">
                <a:latin typeface="Lucida Sans" panose="020B0602030504020204" pitchFamily="34" charset="0"/>
              </a:rPr>
              <a:t>Ze heeft op </a:t>
            </a:r>
            <a:r>
              <a:rPr lang="en-GB" sz="1200" err="1">
                <a:latin typeface="Lucida Sans" panose="020B0602030504020204" pitchFamily="34" charset="0"/>
              </a:rPr>
              <a:t>een</a:t>
            </a:r>
            <a:r>
              <a:rPr lang="en-GB" sz="1200">
                <a:latin typeface="Lucida Sans" panose="020B0602030504020204" pitchFamily="34" charset="0"/>
              </a:rPr>
              <a:t> </a:t>
            </a:r>
            <a:r>
              <a:rPr lang="en-GB" sz="1200" err="1">
                <a:latin typeface="Lucida Sans" panose="020B0602030504020204" pitchFamily="34" charset="0"/>
              </a:rPr>
              <a:t>paar</a:t>
            </a:r>
            <a:r>
              <a:rPr lang="en-GB" sz="1200">
                <a:latin typeface="Lucida Sans" panose="020B0602030504020204" pitchFamily="34" charset="0"/>
              </a:rPr>
              <a:t> holes geen Stablefordpunten kunnen behalen en heft op die holes dus de bal opgepakt. Op de holes waar ze geen Stableforscore meer kon behalen, heeft ze een 11 ingevuld. </a:t>
            </a:r>
          </a:p>
          <a:p>
            <a:endParaRPr lang="en-GB" sz="1200">
              <a:latin typeface="Lucida Sans" panose="020B0602030504020204" pitchFamily="34" charset="0"/>
            </a:endParaRPr>
          </a:p>
          <a:p>
            <a:r>
              <a:rPr lang="en-GB" sz="1200">
                <a:latin typeface="Lucida Sans" panose="020B0602030504020204" pitchFamily="34" charset="0"/>
              </a:rPr>
              <a:t>Maar voor handicapdoeleinden rekent de computer slechte scores of een “11” terug naar </a:t>
            </a:r>
            <a:r>
              <a:rPr lang="en-GB" sz="1200" err="1">
                <a:latin typeface="Lucida Sans" panose="020B0602030504020204" pitchFamily="34" charset="0"/>
              </a:rPr>
              <a:t>een</a:t>
            </a:r>
            <a:r>
              <a:rPr lang="en-GB" sz="1200">
                <a:latin typeface="Lucida Sans" panose="020B0602030504020204" pitchFamily="34" charset="0"/>
              </a:rPr>
              <a:t> </a:t>
            </a:r>
            <a:r>
              <a:rPr lang="en-GB" sz="1200" err="1">
                <a:latin typeface="Lucida Sans" panose="020B0602030504020204" pitchFamily="34" charset="0"/>
              </a:rPr>
              <a:t>netto</a:t>
            </a:r>
            <a:r>
              <a:rPr lang="en-GB" sz="1200">
                <a:latin typeface="Lucida Sans" panose="020B0602030504020204" pitchFamily="34" charset="0"/>
              </a:rPr>
              <a:t> dubbele bogey. Kijk maar naar hole 2. Daar heeft </a:t>
            </a:r>
            <a:r>
              <a:rPr lang="en-GB" sz="1200" err="1">
                <a:latin typeface="Lucida Sans" panose="020B0602030504020204" pitchFamily="34" charset="0"/>
              </a:rPr>
              <a:t>ze</a:t>
            </a:r>
            <a:r>
              <a:rPr lang="en-GB" sz="1200">
                <a:latin typeface="Lucida Sans" panose="020B0602030504020204" pitchFamily="34" charset="0"/>
              </a:rPr>
              <a:t> een 11 genoteerd omdat ze geen Stableford-punten meer kon behalen. Die 11 wordt in haar geval omgezet in een 9. Want op hole 2 is een 9 voor deze speelster een netto dubbele bogey. Een netto double bogey is immers de eerste score die nul Stablefordpunten oplevert. Een 9 op hole 2 is voor haar de eerste score die nul Stablefordpunten oplevert. </a:t>
            </a:r>
          </a:p>
          <a:p>
            <a:endParaRPr lang="en-GB" sz="1200">
              <a:latin typeface="Lucida Sans" panose="020B0602030504020204" pitchFamily="34" charset="0"/>
            </a:endParaRPr>
          </a:p>
          <a:p>
            <a:r>
              <a:rPr lang="en-GB" sz="1200">
                <a:latin typeface="Lucida Sans" panose="020B0602030504020204" pitchFamily="34" charset="0"/>
              </a:rPr>
              <a:t>Alle holescores </a:t>
            </a:r>
            <a:r>
              <a:rPr lang="en-GB" sz="1200" err="1">
                <a:latin typeface="Lucida Sans" panose="020B0602030504020204" pitchFamily="34" charset="0"/>
              </a:rPr>
              <a:t>bij</a:t>
            </a:r>
            <a:r>
              <a:rPr lang="en-GB" sz="1200">
                <a:latin typeface="Lucida Sans" panose="020B0602030504020204" pitchFamily="34" charset="0"/>
              </a:rPr>
              <a:t> </a:t>
            </a:r>
            <a:r>
              <a:rPr lang="en-GB" sz="1200" err="1">
                <a:latin typeface="Lucida Sans" panose="020B0602030504020204" pitchFamily="34" charset="0"/>
              </a:rPr>
              <a:t>elkaar</a:t>
            </a:r>
            <a:r>
              <a:rPr lang="en-GB" sz="1200">
                <a:latin typeface="Lucida Sans" panose="020B0602030504020204" pitchFamily="34" charset="0"/>
              </a:rPr>
              <a:t> </a:t>
            </a:r>
            <a:r>
              <a:rPr lang="en-GB" sz="1200" err="1">
                <a:latin typeface="Lucida Sans" panose="020B0602030504020204" pitchFamily="34" charset="0"/>
              </a:rPr>
              <a:t>opgeteld</a:t>
            </a:r>
            <a:r>
              <a:rPr lang="en-GB" sz="1200">
                <a:latin typeface="Lucida Sans" panose="020B0602030504020204" pitchFamily="34" charset="0"/>
              </a:rPr>
              <a:t> – met een netto dubbel bogey als maximale holescore – dat is de Aangepaste Bruto Score. In dit </a:t>
            </a:r>
            <a:r>
              <a:rPr lang="en-GB" sz="1200" err="1">
                <a:latin typeface="Lucida Sans" panose="020B0602030504020204" pitchFamily="34" charset="0"/>
              </a:rPr>
              <a:t>geval</a:t>
            </a:r>
            <a:r>
              <a:rPr lang="en-GB" sz="1200">
                <a:latin typeface="Lucida Sans" panose="020B0602030504020204" pitchFamily="34" charset="0"/>
              </a:rPr>
              <a:t> is de Bruto Aangepaste Score 98. </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13</a:t>
            </a:fld>
            <a:endParaRPr lang="en-US"/>
          </a:p>
        </p:txBody>
      </p:sp>
    </p:spTree>
    <p:extLst>
      <p:ext uri="{BB962C8B-B14F-4D97-AF65-F5344CB8AC3E}">
        <p14:creationId xmlns:p14="http://schemas.microsoft.com/office/powerpoint/2010/main" val="3180769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t>In het WHS berekent de computer dus eerst je Bruto Aangepaste Score. Dat is dus je rondescore met een netto dubbele bogey als maximale score.</a:t>
            </a:r>
          </a:p>
          <a:p>
            <a:endParaRPr lang="nl-NL" sz="1200"/>
          </a:p>
          <a:p>
            <a:r>
              <a:rPr lang="nl-NL" sz="1200"/>
              <a:t>De computer rekent vervolgens jouw Bruto Aangepaste Score om tot een “dagresultaat” over 18 holes op een “standaard baan”. Het dagresultaat kun je beschouwen als de handicap die je op die dag op die baan hebt gespeeld.</a:t>
            </a:r>
          </a:p>
          <a:p>
            <a:endParaRPr lang="nl-NL" sz="1200"/>
          </a:p>
          <a:p>
            <a:r>
              <a:rPr lang="nl-NL" sz="1200"/>
              <a:t>De computer berekent eerst je dagresultaat en daarna je nieuwe handicap.</a:t>
            </a:r>
          </a:p>
          <a:p>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14</a:t>
            </a:fld>
            <a:endParaRPr lang="en-US"/>
          </a:p>
        </p:txBody>
      </p:sp>
    </p:spTree>
    <p:extLst>
      <p:ext uri="{BB962C8B-B14F-4D97-AF65-F5344CB8AC3E}">
        <p14:creationId xmlns:p14="http://schemas.microsoft.com/office/powerpoint/2010/main" val="1043718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t>Nu volgt een voorbeeld van wat we net uitgelegd hebben.</a:t>
            </a:r>
          </a:p>
          <a:p>
            <a:endParaRPr lang="nl-NL" sz="1200"/>
          </a:p>
          <a:p>
            <a:r>
              <a:rPr lang="nl-NL" sz="1200"/>
              <a:t>Een speelster met handicap 9 speelt een strokeplay-ronde van de rode tees. Ze krijgt 12 slagen mee en maakt een bruto score van 85 (13 boven par).</a:t>
            </a:r>
          </a:p>
          <a:p>
            <a:endParaRPr lang="nl-NL" sz="1200"/>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t>Haar bruto score (85) is in dit geval ook haar Bruto Aangepaste Score.</a:t>
            </a:r>
          </a:p>
          <a:p>
            <a:endParaRPr lang="nl-NL" sz="1200"/>
          </a:p>
          <a:p>
            <a:r>
              <a:rPr lang="nl-NL" sz="1200"/>
              <a:t>De computer berekent na afloop het dagresultaat uit (haar score boven par op een standaard baan) en dat is in dit geval 10,1. </a:t>
            </a:r>
          </a:p>
          <a:p>
            <a:endParaRPr lang="nl-NL" sz="1200"/>
          </a:p>
          <a:p>
            <a:r>
              <a:rPr lang="nl-NL" sz="1200"/>
              <a:t>Het dagresultaat 10,1 is dus te beschouwen als de handicap die ze die dag heeft gespeeld.</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15</a:t>
            </a:fld>
            <a:endParaRPr lang="en-US"/>
          </a:p>
        </p:txBody>
      </p:sp>
    </p:spTree>
    <p:extLst>
      <p:ext uri="{BB962C8B-B14F-4D97-AF65-F5344CB8AC3E}">
        <p14:creationId xmlns:p14="http://schemas.microsoft.com/office/powerpoint/2010/main" val="1840842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a:t>De computer doet het werk maar hier leggen we uit hoe de computer het dagresultaat heeft berekend.</a:t>
            </a:r>
          </a:p>
          <a:p>
            <a:endParaRPr lang="nl-NL" sz="1200"/>
          </a:p>
          <a:p>
            <a:r>
              <a:rPr lang="nl-NL" sz="1200"/>
              <a:t>De computer deelt de slope rating van een standaardbaan (dat is een baan met een rating van 113) door de slope rating van de gespeelde baan (dat is 127 in het voorbeeld).</a:t>
            </a:r>
          </a:p>
          <a:p>
            <a:endParaRPr lang="nl-NL"/>
          </a:p>
          <a:p>
            <a:r>
              <a:rPr lang="nl-NL" sz="1200"/>
              <a:t>De deling wordt vermenigvuldigd met het verschil tussen de Bruto Aangepaste Score (85 in het voorbeeld) en de Course Rating (73,6 in het voorbeeld). </a:t>
            </a:r>
          </a:p>
          <a:p>
            <a:endParaRPr lang="nl-NL" sz="1200"/>
          </a:p>
          <a:p>
            <a:r>
              <a:rPr lang="nl-NL" sz="1200"/>
              <a:t>In formulevorm: het dagresultaat = (113/127) x (85-73,6) = 10,1. </a:t>
            </a:r>
          </a:p>
          <a:p>
            <a:endParaRPr lang="nl-NL" sz="1200"/>
          </a:p>
          <a:p>
            <a:r>
              <a:rPr lang="nl-NL" sz="1200"/>
              <a:t>Eventueel wordt dit dagresltaat nog anders door een PCC , maar daarover meer later.</a:t>
            </a:r>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16</a:t>
            </a:fld>
            <a:endParaRPr lang="en-US"/>
          </a:p>
        </p:txBody>
      </p:sp>
    </p:spTree>
    <p:extLst>
      <p:ext uri="{BB962C8B-B14F-4D97-AF65-F5344CB8AC3E}">
        <p14:creationId xmlns:p14="http://schemas.microsoft.com/office/powerpoint/2010/main" val="3198569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Nu zijn we beland bij de basisberekening van een handicap volgens de principes van het Wereld Handicap Systeem. </a:t>
            </a:r>
          </a:p>
          <a:p>
            <a:endParaRPr lang="nl-NL"/>
          </a:p>
          <a:p>
            <a:pPr>
              <a:lnSpc>
                <a:spcPct val="150000"/>
              </a:lnSpc>
              <a:spcBef>
                <a:spcPct val="0"/>
              </a:spcBef>
              <a:buFont typeface="Arial" panose="020B0604020202020204" pitchFamily="34" charset="0"/>
              <a:buNone/>
            </a:pPr>
            <a:r>
              <a:rPr lang="en-US" altLang="nl-NL" sz="1200">
                <a:ln>
                  <a:noFill/>
                </a:ln>
                <a:latin typeface="Verdana" panose="020B0604030504040204" pitchFamily="34" charset="0"/>
              </a:rPr>
              <a:t>Bij de berekening van je WHS-handicap kijkt de computer naar je laatste 20 scores. En daar pakt de computer dan de beste 8 dagresultaten van. </a:t>
            </a:r>
          </a:p>
          <a:p>
            <a:pPr>
              <a:lnSpc>
                <a:spcPct val="150000"/>
              </a:lnSpc>
              <a:spcBef>
                <a:spcPct val="0"/>
              </a:spcBef>
              <a:buFont typeface="Arial" panose="020B0604020202020204" pitchFamily="34" charset="0"/>
              <a:buNone/>
            </a:pPr>
            <a:endParaRPr lang="en-US" altLang="nl-NL" sz="1200">
              <a:ln>
                <a:noFill/>
              </a:ln>
              <a:latin typeface="Verdana" panose="020B0604030504040204" pitchFamily="34" charset="0"/>
            </a:endParaRPr>
          </a:p>
          <a:p>
            <a:pPr>
              <a:lnSpc>
                <a:spcPct val="150000"/>
              </a:lnSpc>
              <a:spcBef>
                <a:spcPct val="0"/>
              </a:spcBef>
              <a:buFont typeface="Arial" panose="020B0604020202020204" pitchFamily="34" charset="0"/>
              <a:buNone/>
            </a:pPr>
            <a:r>
              <a:rPr lang="en-US" altLang="nl-NL" sz="1200">
                <a:ln>
                  <a:noFill/>
                </a:ln>
                <a:latin typeface="Verdana" panose="020B0604030504040204" pitchFamily="34" charset="0"/>
              </a:rPr>
              <a:t>Je WHS-handicap is het gemiddelde van de beste 8 van de laatste 20 dagresultaten.</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17</a:t>
            </a:fld>
            <a:endParaRPr lang="en-US"/>
          </a:p>
        </p:txBody>
      </p:sp>
    </p:spTree>
    <p:extLst>
      <p:ext uri="{BB962C8B-B14F-4D97-AF65-F5344CB8AC3E}">
        <p14:creationId xmlns:p14="http://schemas.microsoft.com/office/powerpoint/2010/main" val="3227853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200">
                <a:latin typeface="Lucida Sans" panose="020B0602030504020204" pitchFamily="34" charset="0"/>
              </a:rPr>
              <a:t>Op dit plaatje zie je </a:t>
            </a:r>
            <a:r>
              <a:rPr lang="nl-NL" sz="1200"/>
              <a:t>een handicapoverzicht van een speler van wie 20 scores beschikbaar zijn.</a:t>
            </a:r>
          </a:p>
          <a:p>
            <a:pPr marL="0" indent="0">
              <a:buFont typeface="Arial" panose="020B0604020202020204" pitchFamily="34" charset="0"/>
              <a:buNone/>
            </a:pPr>
            <a:endParaRPr lang="nl-NL" sz="1200"/>
          </a:p>
          <a:p>
            <a:pPr marL="0" indent="0">
              <a:buFont typeface="Arial" panose="020B0604020202020204" pitchFamily="34" charset="0"/>
              <a:buNone/>
            </a:pPr>
            <a:r>
              <a:rPr lang="nl-NL" sz="1200"/>
              <a:t>In de kolom rechts staan de dagresultaten van deze speler (“score differentials” in het Engels). De beste 8 dagresulaten zijn in het blauw gearceerd.</a:t>
            </a:r>
          </a:p>
          <a:p>
            <a:pPr marL="0" indent="0">
              <a:buFont typeface="Arial" panose="020B0604020202020204" pitchFamily="34" charset="0"/>
              <a:buNone/>
            </a:pPr>
            <a:endParaRPr lang="en-GB" sz="1200">
              <a:latin typeface="Lucida Sans" panose="020B0602030504020204" pitchFamily="34" charset="0"/>
            </a:endParaRPr>
          </a:p>
          <a:p>
            <a:pPr marL="0" indent="0">
              <a:buFont typeface="Arial" panose="020B0604020202020204" pitchFamily="34" charset="0"/>
              <a:buNone/>
            </a:pPr>
            <a:r>
              <a:rPr lang="nl-NL" sz="1200">
                <a:latin typeface="Lucida Sans" panose="020B0602030504020204" pitchFamily="34" charset="0"/>
              </a:rPr>
              <a:t>De handicap wordt berekend door het gemiddelde te bepalen van de beste 8 dagresultaten van de laatste 20 ronden.</a:t>
            </a:r>
          </a:p>
          <a:p>
            <a:pPr marL="0" indent="0">
              <a:buFont typeface="Arial" panose="020B0604020202020204" pitchFamily="34" charset="0"/>
              <a:buNone/>
            </a:pPr>
            <a:endParaRPr lang="nl-NL" sz="1200">
              <a:latin typeface="Lucida Sans" panose="020B0602030504020204" pitchFamily="34" charset="0"/>
            </a:endParaRPr>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GB" sz="1200">
                <a:latin typeface="Lucida Sans" panose="020B0602030504020204" pitchFamily="34" charset="0"/>
              </a:rPr>
              <a:t>We herhalen het nog een keer. Je hoeft niks zelf uit te rekenen, de computer rekent het allemaal voor je uit. Maar dit is het basisprincipe van het WHS.</a:t>
            </a:r>
          </a:p>
          <a:p>
            <a:pPr marL="0" indent="0">
              <a:buFont typeface="Arial" panose="020B0604020202020204" pitchFamily="34" charset="0"/>
              <a:buNone/>
            </a:pPr>
            <a:endParaRPr lang="nl-NL" sz="1200">
              <a:latin typeface="Lucida Sans" panose="020B0602030504020204" pitchFamily="34" charset="0"/>
            </a:endParaRPr>
          </a:p>
          <a:p>
            <a:pPr marL="0" indent="0">
              <a:buFont typeface="Arial" panose="020B0604020202020204" pitchFamily="34" charset="0"/>
              <a:buNone/>
            </a:pPr>
            <a:endParaRPr lang="nl-NL" sz="1200"/>
          </a:p>
          <a:p>
            <a:pPr marL="0" indent="0">
              <a:buFont typeface="Arial" panose="020B0604020202020204" pitchFamily="34" charset="0"/>
              <a:buNone/>
            </a:pPr>
            <a:endParaRPr lang="nl-NL" sz="1200">
              <a:latin typeface="Lucida Sans" panose="020B0602030504020204" pitchFamily="34" charset="0"/>
            </a:endParaRP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18</a:t>
            </a:fld>
            <a:endParaRPr lang="en-US"/>
          </a:p>
        </p:txBody>
      </p:sp>
    </p:spTree>
    <p:extLst>
      <p:ext uri="{BB962C8B-B14F-4D97-AF65-F5344CB8AC3E}">
        <p14:creationId xmlns:p14="http://schemas.microsoft.com/office/powerpoint/2010/main" val="192524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nl-NL"/>
              <a:t>Nu weet je hoe het WHS werkt. Een score in een ronde wordt door de computer eerst omgerekend in een Bruto Aangepaste Score en dan wordt het dagresultaat bepaald.</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a:p>
          <a:p>
            <a:pPr marL="0" marR="0" lvl="0" indent="0" algn="l" defTabSz="457200" rtl="0" eaLnBrk="1" fontAlgn="base" latinLnBrk="0" hangingPunct="1">
              <a:lnSpc>
                <a:spcPct val="100000"/>
              </a:lnSpc>
              <a:spcBef>
                <a:spcPct val="30000"/>
              </a:spcBef>
              <a:spcAft>
                <a:spcPct val="0"/>
              </a:spcAft>
              <a:buClrTx/>
              <a:buSzTx/>
              <a:buFontTx/>
              <a:buNone/>
              <a:tabLst/>
              <a:defRPr/>
            </a:pPr>
            <a:r>
              <a:rPr lang="nl-NL"/>
              <a:t>Nu gaan we uitleggen hoe je eerste WHS-handicap wordt berekend.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a:p>
          <a:p>
            <a:pPr marL="0" marR="0" lvl="0" indent="0" algn="l" defTabSz="457200" rtl="0" eaLnBrk="1" fontAlgn="base" latinLnBrk="0" hangingPunct="1">
              <a:lnSpc>
                <a:spcPct val="100000"/>
              </a:lnSpc>
              <a:spcBef>
                <a:spcPct val="30000"/>
              </a:spcBef>
              <a:spcAft>
                <a:spcPct val="0"/>
              </a:spcAft>
              <a:buClrTx/>
              <a:buSzTx/>
              <a:buFontTx/>
              <a:buNone/>
              <a:tabLst/>
              <a:defRPr/>
            </a:pPr>
            <a:r>
              <a:rPr lang="nl-NL"/>
              <a:t>Je begint op 1 maart met een handicap die gebaseerd is je oude qualifying scores maar waarbij de handicapberekening van het WHS met terugwerkende kracht is toegepast op de oude scores. Je WHS-handicap wordt pas op 1 maart leidend maar je</a:t>
            </a:r>
            <a:r>
              <a:rPr lang="nl-NL" sz="1200"/>
              <a:t> te verwachten WHS-handicap is vanaf 4 januari 2021 al zichtbaar op je digitale NGF-pas. </a:t>
            </a:r>
            <a:endParaRPr lang="nl-NL"/>
          </a:p>
          <a:p>
            <a:endParaRPr lang="nl-NL" sz="1200"/>
          </a:p>
          <a:p>
            <a:r>
              <a:rPr lang="nl-NL" sz="1200"/>
              <a:t>Nu is de vraag: welke scores van jou worden gebruikt bij het berekenen van je eerste WHS-handicap? Het antwoord: bij het berekenen van jouw eerste WHS-handicap kijken we naar al je Q scores vanaf begin 2016. </a:t>
            </a:r>
          </a:p>
          <a:p>
            <a:endParaRPr lang="nl-NL" sz="1200"/>
          </a:p>
          <a:p>
            <a:r>
              <a:rPr lang="nl-NL" sz="1200"/>
              <a:t>We beginnen de WHS-berekening vanaf jouw oudste score in de database, ongeacht of er 8, 18, 28 of 88 scores in je handicapgeschiedenis staan. </a:t>
            </a:r>
          </a:p>
          <a:p>
            <a:endParaRPr lang="nl-NL" sz="1200"/>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t>Bij 20 of meer scores wordt je handicap bepaald door de beste 8 dagresultaten van je laatste 20 scores.</a:t>
            </a:r>
          </a:p>
          <a:p>
            <a:endParaRPr lang="nl-NL" sz="1200"/>
          </a:p>
          <a:p>
            <a:r>
              <a:rPr lang="nl-NL" sz="1200"/>
              <a:t>Bij minder dan 20 scores in je handicapgeschiedenis volgen we een tabel om je eerste WHS-handicap te bepalen.</a:t>
            </a:r>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19</a:t>
            </a:fld>
            <a:endParaRPr lang="en-US"/>
          </a:p>
        </p:txBody>
      </p:sp>
    </p:spTree>
    <p:extLst>
      <p:ext uri="{BB962C8B-B14F-4D97-AF65-F5344CB8AC3E}">
        <p14:creationId xmlns:p14="http://schemas.microsoft.com/office/powerpoint/2010/main" val="2391733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b="0" i="0" kern="1200">
                <a:solidFill>
                  <a:schemeClr val="tx1"/>
                </a:solidFill>
                <a:effectLst/>
                <a:latin typeface="+mn-lt"/>
                <a:ea typeface="+mn-ea"/>
                <a:cs typeface="+mn-cs"/>
              </a:rPr>
              <a:t>Het handicapsysteem maakt golf uniek. Het handicapsysteem bepaalt de speelsterkte van een golfer. En dat maakt het mogelijk dat spelers van verschillende niveaus op gelijke voet met en tegen elkaar kunnen spelen. </a:t>
            </a:r>
          </a:p>
          <a:p>
            <a:endParaRPr lang="nl-NL" sz="1200" b="0" i="0" kern="1200">
              <a:solidFill>
                <a:schemeClr val="tx1"/>
              </a:solidFill>
              <a:effectLst/>
              <a:latin typeface="+mn-lt"/>
              <a:ea typeface="+mn-ea"/>
              <a:cs typeface="+mn-cs"/>
            </a:endParaRPr>
          </a:p>
          <a:p>
            <a:r>
              <a:rPr lang="nl-NL" sz="1200" b="0" i="0" kern="1200">
                <a:solidFill>
                  <a:schemeClr val="tx1"/>
                </a:solidFill>
                <a:effectLst/>
                <a:latin typeface="+mn-lt"/>
                <a:ea typeface="+mn-ea"/>
                <a:cs typeface="+mn-cs"/>
              </a:rPr>
              <a:t>De R&amp;A en USGA hebben er in de afgelopen jaren voor gezorgd dat de regels voor het golfspel en de amateurstatus voor iedereen hetzelfde zijn geworden. Maar er waren wereldwijd nog wel zes verschillende handicapsystemen die allemaal op een verschillende manier de handicap van spelers berekenden. </a:t>
            </a:r>
          </a:p>
          <a:p>
            <a:endParaRPr lang="nl-NL" sz="1200" b="0" i="0" kern="1200">
              <a:solidFill>
                <a:schemeClr val="tx1"/>
              </a:solidFill>
              <a:effectLst/>
              <a:latin typeface="+mn-lt"/>
              <a:ea typeface="+mn-ea"/>
              <a:cs typeface="+mn-cs"/>
            </a:endParaRPr>
          </a:p>
          <a:p>
            <a:r>
              <a:rPr lang="nl-NL" sz="1200" b="0" i="0" kern="1200">
                <a:solidFill>
                  <a:schemeClr val="tx1"/>
                </a:solidFill>
                <a:effectLst/>
                <a:latin typeface="+mn-lt"/>
                <a:ea typeface="+mn-ea"/>
                <a:cs typeface="+mn-cs"/>
              </a:rPr>
              <a:t>Nu, met de komst van het WHS, is er wereldwijd één handicapsysteem dat de handicaps van alle golfers in de wereld op dezelfde manier berekent. </a:t>
            </a:r>
          </a:p>
          <a:p>
            <a:endParaRPr lang="nl-NL" sz="1200" b="0" i="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b="0" i="0" kern="1200">
                <a:solidFill>
                  <a:schemeClr val="tx1"/>
                </a:solidFill>
                <a:effectLst/>
                <a:latin typeface="+mn-lt"/>
                <a:ea typeface="+mn-ea"/>
                <a:cs typeface="+mn-cs"/>
              </a:rPr>
              <a:t>Het WHS maakt het ook mogelijk dat je voortaan in elk land van de wereld een ronde of wedstrijd kunt spelen die meetelt voor je handicap. </a:t>
            </a:r>
            <a:r>
              <a:rPr lang="nl-NL" altLang="nl-NL"/>
              <a:t>Door het WHS is je WHS-handicap op elke baan in de wereld “geldig”, je kunt je handicap overal “gebruiken”.</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altLang="nl-NL"/>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b="0" i="0" kern="1200">
                <a:solidFill>
                  <a:schemeClr val="tx1"/>
                </a:solidFill>
                <a:effectLst/>
                <a:latin typeface="+mn-lt"/>
                <a:ea typeface="+mn-ea"/>
                <a:cs typeface="+mn-cs"/>
              </a:rPr>
              <a:t>De invoering van het WHS zorgt er ook dat de maximale handicap in elk land van de wereld gelijk is, namelijk 54,0.</a:t>
            </a:r>
          </a:p>
          <a:p>
            <a:endParaRPr lang="nl-NL" sz="1200" b="0" i="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b="0" i="0" kern="1200">
                <a:solidFill>
                  <a:schemeClr val="tx1"/>
                </a:solidFill>
                <a:effectLst/>
                <a:latin typeface="+mn-lt"/>
                <a:ea typeface="+mn-ea"/>
                <a:cs typeface="+mn-cs"/>
              </a:rPr>
              <a:t>In veel landen is het WHS al ingevoerd. In Nederland gaan we op 1 maart 2021 over op het WHS. </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2</a:t>
            </a:fld>
            <a:endParaRPr lang="en-US"/>
          </a:p>
        </p:txBody>
      </p:sp>
    </p:spTree>
    <p:extLst>
      <p:ext uri="{BB962C8B-B14F-4D97-AF65-F5344CB8AC3E}">
        <p14:creationId xmlns:p14="http://schemas.microsoft.com/office/powerpoint/2010/main" val="75024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204539" rtl="0" eaLnBrk="1" fontAlgn="auto" latinLnBrk="0" hangingPunct="1">
              <a:lnSpc>
                <a:spcPct val="100000"/>
              </a:lnSpc>
              <a:spcBef>
                <a:spcPts val="0"/>
              </a:spcBef>
              <a:spcAft>
                <a:spcPts val="0"/>
              </a:spcAft>
              <a:buClrTx/>
              <a:buSzTx/>
              <a:buFontTx/>
              <a:buNone/>
              <a:tabLst/>
              <a:defRPr/>
            </a:pPr>
            <a:r>
              <a:rPr lang="en-US" err="1"/>
              <a:t>Dit</a:t>
            </a:r>
            <a:r>
              <a:rPr lang="en-US"/>
              <a:t> is de </a:t>
            </a:r>
            <a:r>
              <a:rPr lang="en-US" err="1"/>
              <a:t>tabel</a:t>
            </a:r>
            <a:r>
              <a:rPr lang="en-US"/>
              <a:t> die de computer gebruikt </a:t>
            </a:r>
            <a:r>
              <a:rPr lang="en-US" err="1"/>
              <a:t>voor</a:t>
            </a:r>
            <a:r>
              <a:rPr lang="en-US"/>
              <a:t> het </a:t>
            </a:r>
            <a:r>
              <a:rPr lang="en-US" err="1"/>
              <a:t>berekenen</a:t>
            </a:r>
            <a:r>
              <a:rPr lang="en-US"/>
              <a:t> van WHS-handicaps. </a:t>
            </a:r>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r>
              <a:rPr lang="en-US"/>
              <a:t>De </a:t>
            </a:r>
            <a:r>
              <a:rPr lang="en-US" err="1"/>
              <a:t>tabel</a:t>
            </a:r>
            <a:r>
              <a:rPr lang="en-US"/>
              <a:t> </a:t>
            </a:r>
            <a:r>
              <a:rPr lang="en-US" err="1"/>
              <a:t>laat</a:t>
            </a:r>
            <a:r>
              <a:rPr lang="en-US"/>
              <a:t> </a:t>
            </a:r>
            <a:r>
              <a:rPr lang="en-US" err="1"/>
              <a:t>zien</a:t>
            </a:r>
            <a:r>
              <a:rPr lang="en-US"/>
              <a:t> hoe jouw WHS-handicap </a:t>
            </a:r>
            <a:r>
              <a:rPr lang="en-US" err="1"/>
              <a:t>berekend</a:t>
            </a:r>
            <a:r>
              <a:rPr lang="en-US"/>
              <a:t> </a:t>
            </a:r>
            <a:r>
              <a:rPr lang="en-US" err="1"/>
              <a:t>wordt</a:t>
            </a:r>
            <a:r>
              <a:rPr lang="en-US"/>
              <a:t> </a:t>
            </a:r>
            <a:r>
              <a:rPr lang="en-US" err="1"/>
              <a:t>als</a:t>
            </a:r>
            <a:r>
              <a:rPr lang="en-US"/>
              <a:t> </a:t>
            </a:r>
            <a:r>
              <a:rPr lang="en-US" err="1"/>
              <a:t>er</a:t>
            </a:r>
            <a:r>
              <a:rPr lang="en-US"/>
              <a:t> 20 scores van </a:t>
            </a:r>
            <a:r>
              <a:rPr lang="en-US" err="1"/>
              <a:t>jou</a:t>
            </a:r>
            <a:r>
              <a:rPr lang="en-US"/>
              <a:t> </a:t>
            </a:r>
            <a:r>
              <a:rPr lang="en-US" err="1"/>
              <a:t>beschikbaar</a:t>
            </a:r>
            <a:r>
              <a:rPr lang="en-US"/>
              <a:t> zijn, maar </a:t>
            </a:r>
            <a:r>
              <a:rPr lang="en-US" err="1"/>
              <a:t>ook</a:t>
            </a:r>
            <a:r>
              <a:rPr lang="en-US"/>
              <a:t> </a:t>
            </a:r>
            <a:r>
              <a:rPr lang="en-US" err="1"/>
              <a:t>als</a:t>
            </a:r>
            <a:r>
              <a:rPr lang="en-US"/>
              <a:t> </a:t>
            </a:r>
            <a:r>
              <a:rPr lang="en-US" err="1"/>
              <a:t>er</a:t>
            </a:r>
            <a:r>
              <a:rPr lang="en-US"/>
              <a:t> minder dan 20 scores van </a:t>
            </a:r>
            <a:r>
              <a:rPr lang="en-US" err="1"/>
              <a:t>jou</a:t>
            </a:r>
            <a:r>
              <a:rPr lang="en-US"/>
              <a:t> </a:t>
            </a:r>
            <a:r>
              <a:rPr lang="en-US" err="1"/>
              <a:t>beschikbaar</a:t>
            </a:r>
            <a:r>
              <a:rPr lang="en-US"/>
              <a:t> </a:t>
            </a:r>
            <a:r>
              <a:rPr lang="en-US" err="1"/>
              <a:t>zijn</a:t>
            </a:r>
            <a:r>
              <a:rPr lang="en-US"/>
              <a:t>. Want van </a:t>
            </a:r>
            <a:r>
              <a:rPr lang="en-US" err="1"/>
              <a:t>lang</a:t>
            </a:r>
            <a:r>
              <a:rPr lang="en-US"/>
              <a:t> niet alle spelers zijn </a:t>
            </a:r>
            <a:r>
              <a:rPr lang="en-US" err="1"/>
              <a:t>er</a:t>
            </a:r>
            <a:r>
              <a:rPr lang="en-US"/>
              <a:t> 20 scores </a:t>
            </a:r>
            <a:r>
              <a:rPr lang="en-US" err="1"/>
              <a:t>beschikbaar</a:t>
            </a:r>
            <a:r>
              <a:rPr lang="en-US"/>
              <a:t>. </a:t>
            </a:r>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r>
              <a:rPr lang="en-US"/>
              <a:t>Maar stel dat er op 1 maart 6 scores van jou beschikbaar zijn, dan wordt je eerste WHS-handicap bepaald door het gemiddelde van je laagste 2 dagresultaten minus 1,0 punt.</a:t>
            </a:r>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r>
              <a:rPr lang="en-US"/>
              <a:t>Als er op 1 maart 10 scores in je handicapgeschiedenis zitten, dan wordt je handicap bepaald door het gemiddelde van de laagste 3 dagresultaten. </a:t>
            </a:r>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r>
              <a:rPr lang="nl-NL" sz="1200"/>
              <a:t>Pas bij 20 of meer scores in je handicap record wordt je handicap bepaald door de beste 8 dagresultaten van je laatste 20 scores.</a:t>
            </a:r>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20</a:t>
            </a:fld>
            <a:endParaRPr lang="en-US"/>
          </a:p>
        </p:txBody>
      </p:sp>
    </p:spTree>
    <p:extLst>
      <p:ext uri="{BB962C8B-B14F-4D97-AF65-F5344CB8AC3E}">
        <p14:creationId xmlns:p14="http://schemas.microsoft.com/office/powerpoint/2010/main" val="263175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r>
              <a:rPr lang="en-US" altLang="nl-NL" sz="1200">
                <a:ln>
                  <a:noFill/>
                </a:ln>
                <a:latin typeface="Georgia" panose="02040502050405020303" pitchFamily="18" charset="0"/>
              </a:rPr>
              <a:t>De WHS-handicapberekening werkt anders dan die van de EGA zoals we gezien hebben. Daarom zullen veel spelers op 1 maart een andere handicap hebben dan hun EGA-handicap op de laatste dag van februari.</a:t>
            </a:r>
          </a:p>
          <a:p>
            <a:pPr>
              <a:spcBef>
                <a:spcPct val="0"/>
              </a:spcBef>
            </a:pPr>
            <a:endParaRPr lang="en-US" altLang="nl-NL" sz="1200">
              <a:ln>
                <a:noFill/>
              </a:ln>
              <a:latin typeface="Georgia" panose="02040502050405020303" pitchFamily="18" charset="0"/>
            </a:endParaRPr>
          </a:p>
          <a:p>
            <a:pPr>
              <a:spcBef>
                <a:spcPct val="0"/>
              </a:spcBef>
            </a:pPr>
            <a:r>
              <a:rPr lang="en-US" altLang="nl-NL" sz="1200">
                <a:ln>
                  <a:noFill/>
                </a:ln>
                <a:latin typeface="Georgia" panose="02040502050405020303" pitchFamily="18" charset="0"/>
              </a:rPr>
              <a:t>Wat kunnen jullie verwachten bij de transitie van EGA- naar WHS-handicaps?</a:t>
            </a:r>
          </a:p>
          <a:p>
            <a:endParaRPr lang="nl-NL">
              <a:cs typeface="Calibri"/>
            </a:endParaRPr>
          </a:p>
          <a:p>
            <a:pPr>
              <a:lnSpc>
                <a:spcPct val="150000"/>
              </a:lnSpc>
              <a:spcBef>
                <a:spcPct val="0"/>
              </a:spcBef>
            </a:pPr>
            <a:r>
              <a:rPr lang="nl-NL" altLang="nl-NL" sz="1200">
                <a:ln>
                  <a:noFill/>
                </a:ln>
                <a:latin typeface="Verdana" panose="020B0604030504040204" pitchFamily="34" charset="0"/>
                <a:ea typeface="Verdana" panose="020B0604030504040204" pitchFamily="34" charset="0"/>
              </a:rPr>
              <a:t>In het algemeen geldt bij de overgang van EGA- naar WHS-handicaps dat de handicaps van de meeste spelers met één of meer punten omhoog zullen gaan. Dat komt omdat veel spelers vaak wel enkele goede dagresultaten in hun handicapgeschiedenis hebben maar ook heel wat minder goede dagresultaten. Bij veel spelers is de “spreiding” in scores groot.</a:t>
            </a:r>
          </a:p>
          <a:p>
            <a:pPr>
              <a:lnSpc>
                <a:spcPct val="150000"/>
              </a:lnSpc>
              <a:spcBef>
                <a:spcPct val="0"/>
              </a:spcBef>
            </a:pPr>
            <a:endParaRPr lang="nl-NL" altLang="nl-NL" sz="1200">
              <a:ln>
                <a:noFill/>
              </a:ln>
              <a:latin typeface="Verdana" panose="020B0604030504040204" pitchFamily="34" charset="0"/>
              <a:ea typeface="Verdana" panose="020B0604030504040204" pitchFamily="34" charset="0"/>
            </a:endParaRPr>
          </a:p>
          <a:p>
            <a:pPr>
              <a:lnSpc>
                <a:spcPct val="150000"/>
              </a:lnSpc>
              <a:spcBef>
                <a:spcPct val="0"/>
              </a:spcBef>
            </a:pPr>
            <a:r>
              <a:rPr lang="nl-NL" altLang="nl-NL" sz="1200">
                <a:ln>
                  <a:noFill/>
                </a:ln>
                <a:latin typeface="Verdana" panose="020B0604030504040204" pitchFamily="34" charset="0"/>
                <a:ea typeface="Verdana" panose="020B0604030504040204" pitchFamily="34" charset="0"/>
              </a:rPr>
              <a:t>Bij spelers met een lage handicap, vaak onder de 10, zal de WHS-handicap niet vaak hoger worden dan hun EGA-handicap. Dat komt omdat zij in het algemeen vrij constant spelen. Er is weinig spreiding in hun dagresulaten.</a:t>
            </a:r>
          </a:p>
          <a:p>
            <a:pPr>
              <a:lnSpc>
                <a:spcPct val="150000"/>
              </a:lnSpc>
              <a:spcBef>
                <a:spcPct val="0"/>
              </a:spcBef>
            </a:pPr>
            <a:endParaRPr lang="nl-NL" altLang="nl-NL" sz="1200">
              <a:ln>
                <a:noFill/>
              </a:ln>
              <a:latin typeface="Verdana" panose="020B0604030504040204" pitchFamily="34" charset="0"/>
              <a:ea typeface="Verdana" panose="020B0604030504040204" pitchFamily="34" charset="0"/>
            </a:endParaRPr>
          </a:p>
          <a:p>
            <a:pPr>
              <a:lnSpc>
                <a:spcPct val="150000"/>
              </a:lnSpc>
              <a:spcBef>
                <a:spcPct val="0"/>
              </a:spcBef>
            </a:pPr>
            <a:r>
              <a:rPr lang="nl-NL" altLang="nl-NL" sz="1200">
                <a:ln>
                  <a:noFill/>
                </a:ln>
                <a:latin typeface="Verdana" panose="020B0604030504040204" pitchFamily="34" charset="0"/>
                <a:ea typeface="Verdana" panose="020B0604030504040204" pitchFamily="34" charset="0"/>
              </a:rPr>
              <a:t>Bij nul ingeleverde scores sinds begin 2016 tot 1 maart 2021 wordt de WHS-handicap precies hetzelfde als de EGA-handicap, maar deze handicap is dan wel erg gevoelig wanneer er na 1 maart scores ingeleverd gaan worden die significant slechter zijn. Initieel zal de handicap dan niet zoveel omhoog gaan, maar wanneer er meer scores ingeleverd worden, kan de handicap snel stijgen.</a:t>
            </a:r>
          </a:p>
          <a:p>
            <a:pPr>
              <a:lnSpc>
                <a:spcPct val="150000"/>
              </a:lnSpc>
              <a:spcBef>
                <a:spcPct val="0"/>
              </a:spcBef>
            </a:pPr>
            <a:endParaRPr lang="nl-NL" altLang="nl-NL" sz="1200">
              <a:ln>
                <a:noFill/>
              </a:ln>
              <a:latin typeface="Verdana" panose="020B0604030504040204" pitchFamily="34" charset="0"/>
              <a:ea typeface="Verdana" panose="020B060403050404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lang="nl-NL" altLang="nl-NL" sz="1200">
                <a:ln>
                  <a:noFill/>
                </a:ln>
                <a:latin typeface="Georgia" panose="02040502050405020303" pitchFamily="18" charset="0"/>
              </a:rPr>
              <a:t>Je kunt je toekomstige WHS-handicap niet eenvoudig zelf berekenen maar vanaf 4 januari is je te verwachten WHS-handicap te zien op je digitale NGF-pas.</a:t>
            </a:r>
            <a:endParaRPr lang="nl-NL" altLang="nl-NL" sz="1200">
              <a:ln>
                <a:noFill/>
              </a:ln>
              <a:latin typeface="Verdana" panose="020B0604030504040204" pitchFamily="34" charset="0"/>
              <a:ea typeface="Verdana" panose="020B0604030504040204" pitchFamily="34" charset="0"/>
            </a:endParaRPr>
          </a:p>
          <a:p>
            <a:pPr>
              <a:lnSpc>
                <a:spcPct val="150000"/>
              </a:lnSpc>
              <a:spcBef>
                <a:spcPct val="0"/>
              </a:spcBef>
            </a:pPr>
            <a:endParaRPr lang="nl-NL" altLang="nl-NL" sz="1200">
              <a:ln>
                <a:noFill/>
              </a:ln>
              <a:latin typeface="Verdana" panose="020B0604030504040204" pitchFamily="34" charset="0"/>
              <a:ea typeface="Verdana" panose="020B060403050404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lang="nl-NL" altLang="nl-NL" sz="1200">
                <a:ln>
                  <a:noFill/>
                </a:ln>
                <a:latin typeface="Verdana" panose="020B0604030504040204" pitchFamily="34" charset="0"/>
                <a:ea typeface="Verdana" panose="020B0604030504040204" pitchFamily="34" charset="0"/>
              </a:rPr>
              <a:t>We laten in de volgende dia’s enkele voorbeelden zien. </a:t>
            </a:r>
            <a:r>
              <a:rPr lang="nl-NL">
                <a:cs typeface="Calibri"/>
              </a:rPr>
              <a:t>We laten voorbeelden zien van spelers met meer dan 20 scores in hun handicapgeschiedenis en voorbeelden van spelers met minder dan 20 scores.</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21</a:t>
            </a:fld>
            <a:endParaRPr lang="en-US"/>
          </a:p>
        </p:txBody>
      </p:sp>
    </p:spTree>
    <p:extLst>
      <p:ext uri="{BB962C8B-B14F-4D97-AF65-F5344CB8AC3E}">
        <p14:creationId xmlns:p14="http://schemas.microsoft.com/office/powerpoint/2010/main" val="242618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a:solidFill>
                  <a:schemeClr val="tx1"/>
                </a:solidFill>
                <a:effectLst/>
                <a:latin typeface="+mn-lt"/>
                <a:ea typeface="+mn-ea"/>
                <a:cs typeface="+mn-cs"/>
              </a:rPr>
              <a:t>Hier zie je een voorbeeld van een speler die EGA-handicap 35 heeft. We hebben zijn WHS-handicap uitgerekend.</a:t>
            </a: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De WHS-handicap wordt bepaald door de beste dagresultaten. Die zie je in de derde kolom van rechts.</a:t>
            </a: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Als er 20 scores beschikbaar zijn, bepaalt het gemiddelde van de beste 8 dagresultaten de WHS-handicap. Maar bij minder dan 20 scores volgen we de tabel en worden er minder dan 8 dagresultaten gebruikt. In dit geval, met maar 18 beschikbare scores, bepalen de laagste zes dagresultaten de WHS-handicap van de speler.</a:t>
            </a: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We komen dan op een WHS-handicap van 38 uit en die WHS-handicap is drie punten hoger dan de EGA-handicap.</a:t>
            </a: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Hoe komt dat? In het EGA Handicap Systeem wordt uitgegaan van de prestatie ten opzichte van de laatste handicap. Maar in het WHS kijk je naar het gemiddelde van de beste 8 dagresultaten van de laatste 20 scores - of in dit geval de beste 6 van de laatste 18.</a:t>
            </a: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Bij deze speler is de de spreiding van scores groot en dat resulteert in een WHS-handicap die drie punten hoger is dan de EGA-handicap.</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22</a:t>
            </a:fld>
            <a:endParaRPr lang="en-US"/>
          </a:p>
        </p:txBody>
      </p:sp>
    </p:spTree>
    <p:extLst>
      <p:ext uri="{BB962C8B-B14F-4D97-AF65-F5344CB8AC3E}">
        <p14:creationId xmlns:p14="http://schemas.microsoft.com/office/powerpoint/2010/main" val="3515443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a:solidFill>
                  <a:schemeClr val="tx1"/>
                </a:solidFill>
                <a:effectLst/>
                <a:latin typeface="+mn-lt"/>
                <a:ea typeface="+mn-ea"/>
                <a:cs typeface="+mn-cs"/>
              </a:rPr>
              <a:t>In dit voorbeeld zien we een speler met handicap 18 die in de afgelopen jaren meer dan 20 scores heeft ingeleverd. Onderaan zie je zijn “EGA-eind-handicap”: 17,0.</a:t>
            </a:r>
          </a:p>
          <a:p>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We hebben zijn WHS-handicap uitgerekend op basis van de scores in dit overzicht. De WHS-handicap wordt bepaald op basis van de dagresultaten. En als iemand meer dan 20 scores heeft ingeleverd, kijken we alleen naar de laatste 20 dagresultaten. </a:t>
            </a:r>
          </a:p>
          <a:p>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Deze speler had aan het begin van dit overzicht EGA-handicap 18,4 en die heeft hij verbeterd naar 17,0. Maar zijn eerste WHS-handicap wordt twee punten hoger dan zijn “EGA-eind-handicap”.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De verklaring hiervoor is dezelfde als in het vorige voorbeeld. In het EGA Handicap Systeem werd uitgegaan van de prestatie ten opzichte van de laatste handicap. Maar in het WHS is je handicap het gemiddelde van de beste 8 dagresultaten van de laatste 20 scores. En bij deze speler is de spreiding van scores best groot. Dat resulteert in een WHS-handicap die twee punten hoger is dan de EGA-eind-handicap.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Font typeface="Symbol" panose="05050102010706020507" pitchFamily="18" charset="2"/>
              <a:buNone/>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23</a:t>
            </a:fld>
            <a:endParaRPr lang="en-US"/>
          </a:p>
        </p:txBody>
      </p:sp>
    </p:spTree>
    <p:extLst>
      <p:ext uri="{BB962C8B-B14F-4D97-AF65-F5344CB8AC3E}">
        <p14:creationId xmlns:p14="http://schemas.microsoft.com/office/powerpoint/2010/main" val="2842961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In dit derde voorbeeld zien we een speler met een EGA-handicap van 12. We hebben zijn WHS-handicap uitgerekend op basis van de scores in dit overzicht.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De WHS-handicap wordt bepaald op basis van de laatste 20 dagresultaten, maar van deze speler zijn maar 17 dagresultaten beschikbaar. De tabel bepaalt dat er bij 17 scores gekeken wordt naar de beste 6 dagresultaten.</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Aan het begin van het overzicht had deze speler EGA-handicap 12,3 en hij eindigt met EGA-handicap 12,1. En je ziet onderaan het overzicht dat zijn eerste WHS-handicap nauwelijks afwijkt van zijn “EGA-eind-handicap”. Dat komt omdat deze speler gemiddeld </a:t>
            </a:r>
            <a:r>
              <a:rPr lang="nl-NL"/>
              <a:t>redelijk constant speelt. De spreiding van de scores is niet zo groot.</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24</a:t>
            </a:fld>
            <a:endParaRPr lang="en-US"/>
          </a:p>
        </p:txBody>
      </p:sp>
    </p:spTree>
    <p:extLst>
      <p:ext uri="{BB962C8B-B14F-4D97-AF65-F5344CB8AC3E}">
        <p14:creationId xmlns:p14="http://schemas.microsoft.com/office/powerpoint/2010/main" val="960130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Het laatste voorbeeld betreft een speler met handicap 3 van wie meer dan 20 scores beschikbaar zijn. We hebben zijn WHS-handicap uitgerekend.</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De WHS-handicap is het gemiddelde van de beste 8 dagresultaten van de laatste 20 ronden. In dit geval zijn er meer dan 20 scores beschikbaar dus de beste 8 dagresultaten van de laatste 20 ronden bepalen de eerste WHS-handicap van deze speler.</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Wat opvalt is dat deze lage handicapper heel constant speelt. Zijn eerste WHS-handicap is daardoor lager dan zijn “EGA-eind-handicap”.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Zoals eerder gezegd: omdat lage handicappers heel constant spelen, zullen zij vaak een WHS-handicap krijgen die ongeveer gelijk is aan, of lager is dan hun EGA-eind-handicap.</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Hoe is het te verklaren dat sommige spelers een WHS-handicap zullen hebben die lager is dan hun “EGA-eind-handicap”?</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Dat komt omdat </a:t>
            </a:r>
            <a:r>
              <a:rPr lang="nl-NL" sz="1200" b="0" i="0" kern="1200">
                <a:solidFill>
                  <a:schemeClr val="tx1"/>
                </a:solidFill>
                <a:effectLst/>
                <a:latin typeface="+mn-lt"/>
                <a:ea typeface="+mn-ea"/>
                <a:cs typeface="+mn-cs"/>
              </a:rPr>
              <a:t>je slechtste scores wegvallen in de WHS-handicapberekening. Omdat je slechtste scores niet meetellen, weerspiegelt je WHS-handicap nog beter je </a:t>
            </a:r>
            <a:r>
              <a:rPr lang="nl-NL" sz="1200" b="0" i="1" kern="1200">
                <a:solidFill>
                  <a:schemeClr val="tx1"/>
                </a:solidFill>
                <a:effectLst/>
                <a:latin typeface="+mn-lt"/>
                <a:ea typeface="+mn-ea"/>
                <a:cs typeface="+mn-cs"/>
              </a:rPr>
              <a:t>potentieel </a:t>
            </a:r>
            <a:r>
              <a:rPr lang="nl-NL" sz="1200" b="0" i="0" kern="1200">
                <a:solidFill>
                  <a:schemeClr val="tx1"/>
                </a:solidFill>
                <a:effectLst/>
                <a:latin typeface="+mn-lt"/>
                <a:ea typeface="+mn-ea"/>
                <a:cs typeface="+mn-cs"/>
              </a:rPr>
              <a:t>dan de EGA-handicap. Dat wil zeggen: je WHS-handicap weerspiegelt nog beter de score die je zult maken op je betere dagen.</a:t>
            </a: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kern="1200">
              <a:solidFill>
                <a:schemeClr val="tx1"/>
              </a:solidFill>
              <a:effectLst/>
              <a:latin typeface="+mn-lt"/>
              <a:ea typeface="+mn-ea"/>
              <a:cs typeface="+mn-cs"/>
            </a:endParaRPr>
          </a:p>
          <a:p>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25</a:t>
            </a:fld>
            <a:endParaRPr lang="en-US"/>
          </a:p>
        </p:txBody>
      </p:sp>
    </p:spTree>
    <p:extLst>
      <p:ext uri="{BB962C8B-B14F-4D97-AF65-F5344CB8AC3E}">
        <p14:creationId xmlns:p14="http://schemas.microsoft.com/office/powerpoint/2010/main" val="3950148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t>Wat wordt jouw WHS-handicap?</a:t>
            </a:r>
          </a:p>
          <a:p>
            <a:endParaRPr lang="nl-NL" sz="1200"/>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t>We herhalen het nog eens: vanaf 4 januari 2021 kun je op de digitale NGF-pas in de app GOLF.NL zien wat op dat moment je te verwachten WHS-handicap is. Je te verwachten WHS-handicap wordt dan getoond naast je EGA-handicap. Je ziet ook de onderliggende dagresultaten waarop je te verwachten WHS-handicap is gebaseerd.</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t>Dus vanaf 4 januari weet je ongeveer waar je aan toe bent.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t>Het is natuurlijk wel zo dat je te verwachten WHS-handicap kan veranderen als je in januari en februari scores inlevert. Je te verwachten WHS-handicap op je digitale NGF-pas wordt ongeveer eens in de drie weken geupdat, dus je kunt zien wat het effect is van een nieuwe ronde.</a:t>
            </a:r>
          </a:p>
          <a:p>
            <a:endParaRPr lang="nl-NL" sz="1200"/>
          </a:p>
          <a:p>
            <a:r>
              <a:rPr lang="nl-NL" sz="1200"/>
              <a:t>Onthoud wel: tot 1 maart is je EGA-handicap leidend.</a:t>
            </a: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a:p>
          <a:p>
            <a:endParaRPr lang="nl-NL" sz="1200"/>
          </a:p>
          <a:p>
            <a:pPr>
              <a:spcBef>
                <a:spcPct val="0"/>
              </a:spcBef>
            </a:pPr>
            <a:endParaRPr lang="nl-NL">
              <a:cs typeface="Calibri"/>
            </a:endParaRP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26</a:t>
            </a:fld>
            <a:endParaRPr lang="en-US"/>
          </a:p>
        </p:txBody>
      </p:sp>
    </p:spTree>
    <p:extLst>
      <p:ext uri="{BB962C8B-B14F-4D97-AF65-F5344CB8AC3E}">
        <p14:creationId xmlns:p14="http://schemas.microsoft.com/office/powerpoint/2010/main" val="2564718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Je moet er - zoals we net hebben uitgelegd - rekening mee houden dat je WHS-handicap hoger zal zijn dan je EGA-handicap. Dat geldt voor heel veel spelers en het komt omdat de WHS-handicapberekening anders werkt dan de berekening waarmee we nu werken.</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De overgang naar het WHS is voor iedereen een “reset”. En je WHS-handicap “klopt” wel als er veel scores in je handicapgeschiedenis zitten en ook recente scores.</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Maar je WHS-handicap is waarschijnlijk niet erg betrouwbaar als er maar een paar scores van jou beschikbaar zijn en zeker niet als het scores van lang geleden betreft.</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Het is wel zonde als je eerste WHS-handicap in de verste verte geen afspiegeling is van je speelsterkte is.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a:cs typeface="Calibri"/>
            </a:endParaRPr>
          </a:p>
          <a:p>
            <a:r>
              <a:rPr lang="nl-NL">
                <a:cs typeface="Calibri"/>
              </a:rPr>
              <a:t>Hoe krijg je wel een betrouwbare WHS-handicap? Het antwoord is eenvoudig.</a:t>
            </a:r>
          </a:p>
          <a:p>
            <a:endParaRPr lang="nl-NL">
              <a:cs typeface="Calibri"/>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nl-NL" sz="1200">
                <a:ln>
                  <a:noFill/>
                </a:ln>
                <a:latin typeface=" verdana"/>
              </a:rPr>
              <a:t>Lever zo veel mogelijk scores in. Z</a:t>
            </a:r>
            <a:r>
              <a:rPr lang="nl-NL" sz="1200"/>
              <a:t>o krijg je een handicap die je speelsterkte reflecteert. </a:t>
            </a:r>
            <a:r>
              <a:rPr lang="nl-NL" sz="1200" kern="1200">
                <a:solidFill>
                  <a:schemeClr val="tx1"/>
                </a:solidFill>
                <a:effectLst/>
                <a:latin typeface="+mn-lt"/>
                <a:ea typeface="+mn-ea"/>
                <a:cs typeface="+mn-cs"/>
              </a:rPr>
              <a:t>Hoe meer scores er in jouw handicapgeschiedenis zitten, hoe beter je WHS-handicap je vaardigheid zal weerspiegelen.</a:t>
            </a:r>
            <a:endParaRPr lang="nl-NL" sz="1200"/>
          </a:p>
          <a:p>
            <a:endParaRPr lang="nl-NL">
              <a:cs typeface="Calibri"/>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a:cs typeface="Calibri"/>
              </a:rPr>
              <a:t>-Vanaf 9 scores zal je handicap een reële weergave zijn van je speelsterkte.</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a:cs typeface="Calibri"/>
            </a:endParaRPr>
          </a:p>
          <a:p>
            <a:r>
              <a:rPr lang="nl-NL">
                <a:cs typeface="Calibri"/>
              </a:rPr>
              <a:t>-</a:t>
            </a:r>
            <a:r>
              <a:rPr lang="en-US" altLang="nl-NL" sz="1200">
                <a:ln>
                  <a:noFill/>
                </a:ln>
                <a:latin typeface=" verdana"/>
              </a:rPr>
              <a:t>Maar 20 scores in je handicapgeschiedenis is beter, dan is je handicap echt betrouwbaar en dan zullen ook de “remmechanismen” gaan werken.</a:t>
            </a:r>
          </a:p>
          <a:p>
            <a:endParaRPr lang="en-US" altLang="nl-NL" sz="1200">
              <a:ln>
                <a:noFill/>
              </a:ln>
              <a:latin typeface=" verdana"/>
            </a:endParaRPr>
          </a:p>
          <a:p>
            <a:pPr>
              <a:lnSpc>
                <a:spcPct val="150000"/>
              </a:lnSpc>
              <a:spcBef>
                <a:spcPct val="0"/>
              </a:spcBef>
              <a:buFont typeface="Wingdings" panose="05000000000000000000" pitchFamily="2" charset="2"/>
              <a:buNone/>
            </a:pPr>
            <a:r>
              <a:rPr lang="nl-NL" altLang="nl-NL" sz="1200">
                <a:ln>
                  <a:noFill/>
                </a:ln>
                <a:latin typeface=" verdana"/>
              </a:rPr>
              <a:t>-Lever nu al scores in, deze winter. De scores die je tot 1 maart inlevert, zijn immers mogelijk medebepalend voor je eerste WHS-handicap. </a:t>
            </a:r>
          </a:p>
          <a:p>
            <a:pPr>
              <a:lnSpc>
                <a:spcPct val="150000"/>
              </a:lnSpc>
              <a:spcBef>
                <a:spcPct val="0"/>
              </a:spcBef>
              <a:buFont typeface="Wingdings" panose="05000000000000000000" pitchFamily="2" charset="2"/>
              <a:buNone/>
            </a:pPr>
            <a:endParaRPr lang="nl-NL" altLang="nl-NL" sz="1200">
              <a:ln>
                <a:noFill/>
              </a:ln>
              <a:latin typeface=" verdana"/>
            </a:endParaRPr>
          </a:p>
          <a:p>
            <a:pPr>
              <a:lnSpc>
                <a:spcPct val="150000"/>
              </a:lnSpc>
              <a:spcBef>
                <a:spcPct val="0"/>
              </a:spcBef>
              <a:buFont typeface="Wingdings" panose="05000000000000000000" pitchFamily="2" charset="2"/>
              <a:buNone/>
            </a:pPr>
            <a:r>
              <a:rPr lang="nl-NL" altLang="nl-NL" sz="1200">
                <a:ln>
                  <a:noFill/>
                </a:ln>
                <a:latin typeface=" verdana"/>
              </a:rPr>
              <a:t>-En maak een ronde zo goed mogelijk af! Want een score van 31 Stableford-punten levert een aanzienlijk beter dagresultaat op dan een score van 26 Stablefordpunten. </a:t>
            </a:r>
          </a:p>
          <a:p>
            <a:pPr>
              <a:lnSpc>
                <a:spcPct val="150000"/>
              </a:lnSpc>
              <a:spcBef>
                <a:spcPct val="0"/>
              </a:spcBef>
              <a:buFont typeface="Wingdings" panose="05000000000000000000" pitchFamily="2" charset="2"/>
              <a:buNone/>
            </a:pPr>
            <a:endParaRPr lang="nl-NL" altLang="nl-NL" sz="1200">
              <a:ln>
                <a:noFill/>
              </a:ln>
              <a:latin typeface=" verdana"/>
            </a:endParaRPr>
          </a:p>
          <a:p>
            <a:pPr marL="0" marR="0" lvl="0" indent="0" algn="l" defTabSz="457200" rtl="0" eaLnBrk="1" fontAlgn="base" latinLnBrk="0" hangingPunct="1">
              <a:lnSpc>
                <a:spcPct val="150000"/>
              </a:lnSpc>
              <a:spcBef>
                <a:spcPct val="0"/>
              </a:spcBef>
              <a:spcAft>
                <a:spcPct val="0"/>
              </a:spcAft>
              <a:buClrTx/>
              <a:buSzTx/>
              <a:buFont typeface="Wingdings" panose="05000000000000000000" pitchFamily="2" charset="2"/>
              <a:buNone/>
              <a:tabLst/>
              <a:defRPr/>
            </a:pPr>
            <a:r>
              <a:rPr lang="nl-NL" sz="1200" kern="1200">
                <a:solidFill>
                  <a:schemeClr val="tx1"/>
                </a:solidFill>
                <a:effectLst/>
                <a:latin typeface="+mn-lt"/>
                <a:ea typeface="+mn-ea"/>
                <a:cs typeface="+mn-cs"/>
              </a:rPr>
              <a:t>Met 9 of meer scores in je handicapgeschiedenis kan het nog steeds zo zijn dat je eerste WHS-handicap hoger is dan je EGA-eind-handicap. Maar je eerste WHS-handicap is dan in elk geval wel een behoorlijk goede reflectie van je spelniveau.</a:t>
            </a:r>
            <a:endParaRPr lang="en-US" altLang="nl-NL" sz="1200">
              <a:ln>
                <a:noFill/>
              </a:ln>
              <a:latin typeface=" verdana"/>
            </a:endParaRPr>
          </a:p>
          <a:p>
            <a:endParaRPr lang="en-US" altLang="nl-NL" sz="1200">
              <a:ln>
                <a:noFill/>
              </a:ln>
              <a:latin typeface=" verdana"/>
            </a:endParaRPr>
          </a:p>
          <a:p>
            <a:endParaRPr lang="en-US" altLang="nl-NL" sz="1200">
              <a:ln>
                <a:noFill/>
              </a:ln>
              <a:latin typeface=" verdana"/>
            </a:endParaRP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27</a:t>
            </a:fld>
            <a:endParaRPr lang="en-US"/>
          </a:p>
        </p:txBody>
      </p:sp>
    </p:spTree>
    <p:extLst>
      <p:ext uri="{BB962C8B-B14F-4D97-AF65-F5344CB8AC3E}">
        <p14:creationId xmlns:p14="http://schemas.microsoft.com/office/powerpoint/2010/main" val="848850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Als we een en ander samenvatten, wat valt dan op? </a:t>
            </a:r>
          </a:p>
          <a:p>
            <a:endParaRPr lang="nl-NL">
              <a:cs typeface="Calibri"/>
            </a:endParaRPr>
          </a:p>
          <a:p>
            <a:pPr>
              <a:lnSpc>
                <a:spcPct val="150000"/>
              </a:lnSpc>
              <a:spcBef>
                <a:spcPct val="0"/>
              </a:spcBef>
            </a:pPr>
            <a:r>
              <a:rPr lang="nl-NL" altLang="nl-NL" sz="1200">
                <a:ln>
                  <a:noFill/>
                </a:ln>
                <a:latin typeface="Verdana" panose="020B0604030504040204" pitchFamily="34" charset="0"/>
                <a:ea typeface="Verdana" panose="020B0604030504040204" pitchFamily="34" charset="0"/>
              </a:rPr>
              <a:t>-Hoe groter de spreiding van de scores, hoe hoger de WHS-handicap.</a:t>
            </a:r>
          </a:p>
          <a:p>
            <a:pPr>
              <a:lnSpc>
                <a:spcPct val="150000"/>
              </a:lnSpc>
              <a:spcBef>
                <a:spcPct val="0"/>
              </a:spcBef>
            </a:pPr>
            <a:endParaRPr lang="nl-NL" altLang="nl-NL" sz="1200">
              <a:ln>
                <a:noFill/>
              </a:ln>
              <a:latin typeface="Verdana" panose="020B0604030504040204" pitchFamily="34" charset="0"/>
              <a:ea typeface="Verdana" panose="020B060403050404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lang="nl-NL" altLang="nl-NL" sz="1200">
                <a:ln>
                  <a:noFill/>
                </a:ln>
                <a:latin typeface="Verdana" panose="020B0604030504040204" pitchFamily="34" charset="0"/>
                <a:ea typeface="Verdana" panose="020B0604030504040204" pitchFamily="34" charset="0"/>
              </a:rPr>
              <a:t>-Spelers met handicaps lager dan 5 zullen in het algemeen een iets lagere handicap krijgen.</a:t>
            </a:r>
          </a:p>
          <a:p>
            <a:pPr marL="0" marR="0" lvl="0" indent="0" algn="l" defTabSz="457200" rtl="0" eaLnBrk="1" fontAlgn="base" latinLnBrk="0" hangingPunct="1">
              <a:lnSpc>
                <a:spcPct val="150000"/>
              </a:lnSpc>
              <a:spcBef>
                <a:spcPct val="0"/>
              </a:spcBef>
              <a:spcAft>
                <a:spcPct val="0"/>
              </a:spcAft>
              <a:buClrTx/>
              <a:buSzTx/>
              <a:buFontTx/>
              <a:buNone/>
              <a:tabLst/>
              <a:defRPr/>
            </a:pPr>
            <a:endParaRPr lang="nl-NL" altLang="nl-NL" sz="1200">
              <a:ln>
                <a:noFill/>
              </a:ln>
              <a:latin typeface="Verdana" panose="020B0604030504040204" pitchFamily="34" charset="0"/>
              <a:ea typeface="Verdana" panose="020B0604030504040204" pitchFamily="34" charset="0"/>
            </a:endParaRPr>
          </a:p>
          <a:p>
            <a:pPr>
              <a:lnSpc>
                <a:spcPct val="150000"/>
              </a:lnSpc>
              <a:spcBef>
                <a:spcPct val="0"/>
              </a:spcBef>
            </a:pPr>
            <a:r>
              <a:rPr lang="nl-NL" altLang="nl-NL" sz="1200">
                <a:ln>
                  <a:noFill/>
                </a:ln>
                <a:latin typeface="Verdana" panose="020B0604030504040204" pitchFamily="34" charset="0"/>
                <a:ea typeface="Verdana" panose="020B0604030504040204" pitchFamily="34" charset="0"/>
              </a:rPr>
              <a:t>-In het WHS tellen meerdere dagresultaten even zwaar mee dus ook scores met minder Stablefordpunten.</a:t>
            </a:r>
          </a:p>
          <a:p>
            <a:pPr>
              <a:lnSpc>
                <a:spcPct val="150000"/>
              </a:lnSpc>
              <a:spcBef>
                <a:spcPct val="0"/>
              </a:spcBef>
            </a:pPr>
            <a:endParaRPr lang="nl-NL" altLang="nl-NL" sz="1200">
              <a:ln>
                <a:noFill/>
              </a:ln>
              <a:latin typeface="Verdana" panose="020B0604030504040204" pitchFamily="34" charset="0"/>
              <a:ea typeface="Verdana" panose="020B0604030504040204" pitchFamily="34" charset="0"/>
            </a:endParaRPr>
          </a:p>
          <a:p>
            <a:pPr>
              <a:lnSpc>
                <a:spcPct val="150000"/>
              </a:lnSpc>
              <a:spcBef>
                <a:spcPct val="0"/>
              </a:spcBef>
            </a:pPr>
            <a:r>
              <a:rPr lang="nl-NL" altLang="nl-NL" sz="1200">
                <a:ln>
                  <a:noFill/>
                </a:ln>
                <a:latin typeface="Verdana" panose="020B0604030504040204" pitchFamily="34" charset="0"/>
                <a:ea typeface="Verdana" panose="020B0604030504040204" pitchFamily="34" charset="0"/>
              </a:rPr>
              <a:t>-Omdat je WHS-handicap wordt bepaald door het gemiddelde van je beste 8 dagresultaten in je laatste 20 qualifying ronden, is het vanaf nu belangrijk om een ronde zo goed mogelijk af te maken. 31 Stablefordpunten levert een beter dagresultaat op dan 26 Stablefordpunten.</a:t>
            </a:r>
          </a:p>
          <a:p>
            <a:endParaRPr lang="nl-NL">
              <a:cs typeface="Calibri"/>
            </a:endParaRP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28</a:t>
            </a:fld>
            <a:endParaRPr lang="en-US"/>
          </a:p>
        </p:txBody>
      </p:sp>
    </p:spTree>
    <p:extLst>
      <p:ext uri="{BB962C8B-B14F-4D97-AF65-F5344CB8AC3E}">
        <p14:creationId xmlns:p14="http://schemas.microsoft.com/office/powerpoint/2010/main" val="2905714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2000">
              <a:spcBef>
                <a:spcPts val="0"/>
              </a:spcBef>
              <a:spcAft>
                <a:spcPts val="375"/>
              </a:spcAft>
              <a:buClr>
                <a:srgbClr val="F87613"/>
              </a:buClr>
            </a:pPr>
            <a:r>
              <a:rPr lang="nl-NL" sz="1200">
                <a:solidFill>
                  <a:srgbClr val="2A64A2"/>
                </a:solidFill>
                <a:latin typeface="Verdana"/>
                <a:cs typeface="Verdana"/>
              </a:rPr>
              <a:t>We weten nu hoe het WHS werkt en hoe je eerste WHS-handicap berekend gat worden.</a:t>
            </a:r>
          </a:p>
          <a:p>
            <a:pPr defTabSz="162000">
              <a:spcBef>
                <a:spcPts val="0"/>
              </a:spcBef>
              <a:spcAft>
                <a:spcPts val="375"/>
              </a:spcAft>
              <a:buClr>
                <a:srgbClr val="F87613"/>
              </a:buClr>
            </a:pPr>
            <a:endParaRPr lang="nl-NL" sz="1200">
              <a:solidFill>
                <a:srgbClr val="2A64A2"/>
              </a:solidFill>
              <a:latin typeface="Verdana"/>
              <a:cs typeface="Verdana"/>
            </a:endParaRPr>
          </a:p>
          <a:p>
            <a:pPr defTabSz="162000">
              <a:spcBef>
                <a:spcPts val="0"/>
              </a:spcBef>
              <a:spcAft>
                <a:spcPts val="375"/>
              </a:spcAft>
              <a:buClr>
                <a:srgbClr val="F87613"/>
              </a:buClr>
            </a:pPr>
            <a:r>
              <a:rPr lang="nl-NL" sz="1200">
                <a:solidFill>
                  <a:srgbClr val="2A64A2"/>
                </a:solidFill>
                <a:latin typeface="Verdana"/>
                <a:cs typeface="Verdana"/>
              </a:rPr>
              <a:t>Impliciet aan de komst van het WHS is dat er geen sprake meer zal zijn van een “buffer”. Want in het WHS draait het om je Aangepaste Bruto Score en je dagresultaat. In het WHS wordt niet meer gekeken naar het aantal Stablefordpunten dat je behaalt. </a:t>
            </a:r>
          </a:p>
          <a:p>
            <a:pPr defTabSz="162000">
              <a:spcBef>
                <a:spcPts val="0"/>
              </a:spcBef>
              <a:spcAft>
                <a:spcPts val="375"/>
              </a:spcAft>
              <a:buClr>
                <a:srgbClr val="F87613"/>
              </a:buClr>
            </a:pPr>
            <a:endParaRPr lang="nl-NL" sz="1200">
              <a:solidFill>
                <a:srgbClr val="2A64A2"/>
              </a:solidFill>
              <a:latin typeface="Verdana"/>
              <a:cs typeface="Verdana"/>
            </a:endParaRPr>
          </a:p>
          <a:p>
            <a:pPr defTabSz="162000">
              <a:spcBef>
                <a:spcPts val="0"/>
              </a:spcBef>
              <a:spcAft>
                <a:spcPts val="375"/>
              </a:spcAft>
              <a:buClr>
                <a:srgbClr val="F87613"/>
              </a:buClr>
            </a:pPr>
            <a:r>
              <a:rPr lang="nl-NL" sz="1200">
                <a:solidFill>
                  <a:srgbClr val="2A64A2"/>
                </a:solidFill>
                <a:latin typeface="Verdana"/>
                <a:cs typeface="Verdana"/>
              </a:rPr>
              <a:t>In een Stableford-wedstrijd is je Stableford-score wel van belang voor de uitslag. Maar voor handicapdoeleinden is je Stableford-score niet relevant. </a:t>
            </a:r>
          </a:p>
          <a:p>
            <a:pPr defTabSz="162000">
              <a:spcBef>
                <a:spcPts val="0"/>
              </a:spcBef>
              <a:spcAft>
                <a:spcPts val="375"/>
              </a:spcAft>
              <a:buClr>
                <a:srgbClr val="F87613"/>
              </a:buClr>
            </a:pPr>
            <a:endParaRPr lang="nl-NL" sz="1200">
              <a:solidFill>
                <a:srgbClr val="2A64A2"/>
              </a:solidFill>
              <a:latin typeface="Verdana"/>
              <a:cs typeface="Verdana"/>
            </a:endParaRPr>
          </a:p>
          <a:p>
            <a:pPr defTabSz="215995">
              <a:lnSpc>
                <a:spcPts val="1800"/>
              </a:lnSpc>
              <a:spcBef>
                <a:spcPts val="0"/>
              </a:spcBef>
              <a:spcAft>
                <a:spcPts val="500"/>
              </a:spcAft>
              <a:buClr>
                <a:srgbClr val="F87613"/>
              </a:buClr>
            </a:pPr>
            <a:r>
              <a:rPr lang="nl-NL" sz="1200">
                <a:solidFill>
                  <a:srgbClr val="2A64A2"/>
                </a:solidFill>
                <a:latin typeface="Verdana"/>
                <a:cs typeface="Verdana"/>
              </a:rPr>
              <a:t>Er zijn in het WHS ook geen verschillende handicapcategorieën meer zoals we die nu nog kennen. </a:t>
            </a:r>
          </a:p>
          <a:p>
            <a:pPr defTabSz="215995">
              <a:lnSpc>
                <a:spcPts val="1800"/>
              </a:lnSpc>
              <a:spcBef>
                <a:spcPts val="0"/>
              </a:spcBef>
              <a:spcAft>
                <a:spcPts val="500"/>
              </a:spcAft>
              <a:buClr>
                <a:srgbClr val="F87613"/>
              </a:buClr>
            </a:pPr>
            <a:endParaRPr lang="nl-NL" sz="1200">
              <a:solidFill>
                <a:srgbClr val="2A64A2"/>
              </a:solidFill>
              <a:latin typeface="Verdana"/>
              <a:cs typeface="Verdana"/>
            </a:endParaRPr>
          </a:p>
          <a:p>
            <a:pPr defTabSz="215995">
              <a:lnSpc>
                <a:spcPts val="1800"/>
              </a:lnSpc>
              <a:spcBef>
                <a:spcPts val="0"/>
              </a:spcBef>
              <a:spcAft>
                <a:spcPts val="500"/>
              </a:spcAft>
              <a:buClr>
                <a:srgbClr val="F87613"/>
              </a:buClr>
            </a:pPr>
            <a:r>
              <a:rPr lang="nl-NL" sz="1200">
                <a:solidFill>
                  <a:srgbClr val="2A64A2"/>
                </a:solidFill>
                <a:latin typeface="Verdana"/>
                <a:cs typeface="Verdana"/>
              </a:rPr>
              <a:t>Een andere verandering waar we aan zullen moeten wennen is deze: na de invoering van het WHS leidt een goede ronde vaak, maar niet per definitie, tot een daling van je handicap. Bij een goede ronde hangt het er immers vanaf of je nieuwe score tot de beste 8 dagresulaten gaat behoren en welk dagresultaat uit de laatste 20 valt. Er kan een zeer goede ronde uit het verleden wegvallen en daardoor kan je handicap na een goede nieuwe ronde toch omhoog gaan. </a:t>
            </a:r>
          </a:p>
        </p:txBody>
      </p:sp>
      <p:sp>
        <p:nvSpPr>
          <p:cNvPr id="4" name="Slide Number Placeholder 3"/>
          <p:cNvSpPr>
            <a:spLocks noGrp="1"/>
          </p:cNvSpPr>
          <p:nvPr>
            <p:ph type="sldNum" sz="quarter" idx="10"/>
          </p:nvPr>
        </p:nvSpPr>
        <p:spPr/>
        <p:txBody>
          <a:bodyPr/>
          <a:lstStyle/>
          <a:p>
            <a:fld id="{0C0EDDC5-CDD6-3B43-A04B-1DBE504631B4}" type="slidenum">
              <a:rPr lang="en-US" smtClean="0"/>
              <a:t>29</a:t>
            </a:fld>
            <a:endParaRPr lang="en-US"/>
          </a:p>
        </p:txBody>
      </p:sp>
    </p:spTree>
    <p:extLst>
      <p:ext uri="{BB962C8B-B14F-4D97-AF65-F5344CB8AC3E}">
        <p14:creationId xmlns:p14="http://schemas.microsoft.com/office/powerpoint/2010/main" val="3800622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r>
              <a:rPr lang="nl-NL" altLang="nl-NL" dirty="0"/>
              <a:t>Het WHS omvat de regels voor handicapping en het Course Rating System. Het Course Rating System is de naam voor de methode die wordt gebruikt om de moeilijkheid van een golfbaan te meten. </a:t>
            </a:r>
          </a:p>
          <a:p>
            <a:pPr>
              <a:spcBef>
                <a:spcPct val="0"/>
              </a:spcBef>
            </a:pPr>
            <a:endParaRPr lang="nl-NL" altLang="nl-NL" dirty="0"/>
          </a:p>
          <a:p>
            <a:pPr>
              <a:spcBef>
                <a:spcPct val="0"/>
              </a:spcBef>
            </a:pPr>
            <a:r>
              <a:rPr lang="nl-NL" altLang="nl-NL" dirty="0"/>
              <a:t>Want niet elke golfbaan is hetzelfde, de ene golfbaan is moeilijker dan de andere. Daarom wordt bij de berekening van je handicap ook de moeilijkheidsgraad van elke baan in acht genomen.</a:t>
            </a:r>
          </a:p>
          <a:p>
            <a:pPr>
              <a:spcBef>
                <a:spcPct val="0"/>
              </a:spcBef>
            </a:pPr>
            <a:endParaRPr lang="nl-NL" altLang="nl-NL" dirty="0"/>
          </a:p>
          <a:p>
            <a:pPr marL="0" marR="0" lvl="0" indent="0" algn="l" defTabSz="457200" rtl="0" eaLnBrk="1" fontAlgn="base" latinLnBrk="0" hangingPunct="1">
              <a:lnSpc>
                <a:spcPct val="100000"/>
              </a:lnSpc>
              <a:spcBef>
                <a:spcPct val="0"/>
              </a:spcBef>
              <a:spcAft>
                <a:spcPct val="0"/>
              </a:spcAft>
              <a:buClrTx/>
              <a:buSzTx/>
              <a:buFontTx/>
              <a:buNone/>
              <a:tabLst/>
              <a:defRPr/>
            </a:pPr>
            <a:r>
              <a:rPr lang="nl-NL" altLang="nl-NL" sz="1200" dirty="0">
                <a:solidFill>
                  <a:srgbClr val="2A64A2"/>
                </a:solidFill>
                <a:latin typeface="Verdana" panose="020B0604030504040204" pitchFamily="34" charset="0"/>
                <a:ea typeface="Verdana" panose="020B0604030504040204" pitchFamily="34" charset="0"/>
                <a:cs typeface="Verdana" panose="020B0604030504040204" pitchFamily="34" charset="0"/>
              </a:rPr>
              <a:t>De belangrijkste termen van het</a:t>
            </a:r>
            <a:r>
              <a:rPr lang="en-US" altLang="nl-NL" sz="1200" dirty="0">
                <a:solidFill>
                  <a:srgbClr val="2A64A2"/>
                </a:solidFill>
                <a:latin typeface="Verdana" panose="020B0604030504040204" pitchFamily="34" charset="0"/>
                <a:ea typeface="Verdana" panose="020B0604030504040204" pitchFamily="34" charset="0"/>
                <a:cs typeface="Verdana" panose="020B0604030504040204" pitchFamily="34" charset="0"/>
              </a:rPr>
              <a:t> Course Rating System </a:t>
            </a:r>
            <a:r>
              <a:rPr lang="en-US" altLang="nl-NL" sz="1200" dirty="0" err="1">
                <a:solidFill>
                  <a:srgbClr val="2A64A2"/>
                </a:solidFill>
                <a:latin typeface="Verdana" panose="020B0604030504040204" pitchFamily="34" charset="0"/>
                <a:ea typeface="Verdana" panose="020B0604030504040204" pitchFamily="34" charset="0"/>
                <a:cs typeface="Verdana" panose="020B0604030504040204" pitchFamily="34" charset="0"/>
              </a:rPr>
              <a:t>zijn</a:t>
            </a:r>
            <a:r>
              <a:rPr lang="en-US" altLang="nl-NL" sz="1200" dirty="0">
                <a:solidFill>
                  <a:srgbClr val="2A64A2"/>
                </a:solidFill>
                <a:latin typeface="Verdana" panose="020B0604030504040204" pitchFamily="34" charset="0"/>
                <a:ea typeface="Verdana" panose="020B0604030504040204" pitchFamily="34" charset="0"/>
                <a:cs typeface="Verdana" panose="020B0604030504040204" pitchFamily="34" charset="0"/>
              </a:rPr>
              <a:t>:</a:t>
            </a:r>
            <a:endParaRPr lang="nl-NL" altLang="nl-NL" dirty="0"/>
          </a:p>
          <a:p>
            <a:pPr>
              <a:spcBef>
                <a:spcPct val="0"/>
              </a:spcBef>
            </a:pPr>
            <a:endParaRPr lang="nl-NL" altLang="nl-NL" dirty="0"/>
          </a:p>
          <a:p>
            <a:pPr eaLnBrk="1" hangingPunct="1">
              <a:lnSpc>
                <a:spcPts val="1800"/>
              </a:lnSpc>
              <a:spcBef>
                <a:spcPct val="0"/>
              </a:spcBef>
              <a:spcAft>
                <a:spcPts val="500"/>
              </a:spcAft>
              <a:buClr>
                <a:srgbClr val="F87613"/>
              </a:buClr>
            </a:pPr>
            <a:r>
              <a:rPr lang="nl-NL" altLang="nl-NL" sz="1200" dirty="0">
                <a:solidFill>
                  <a:srgbClr val="2A64A2"/>
                </a:solidFill>
                <a:latin typeface="Verdana" panose="020B0604030504040204" pitchFamily="34" charset="0"/>
                <a:ea typeface="Verdana" panose="020B0604030504040204" pitchFamily="34" charset="0"/>
                <a:cs typeface="Verdana" panose="020B0604030504040204" pitchFamily="34" charset="0"/>
              </a:rPr>
              <a:t>-Course Rating (de moeilijkheidsgraad van een baan voor een scratchspeler (een speler met handicap 0)).</a:t>
            </a:r>
          </a:p>
          <a:p>
            <a:pPr eaLnBrk="1" hangingPunct="1">
              <a:lnSpc>
                <a:spcPts val="1800"/>
              </a:lnSpc>
              <a:spcBef>
                <a:spcPct val="0"/>
              </a:spcBef>
              <a:spcAft>
                <a:spcPts val="500"/>
              </a:spcAft>
              <a:buClr>
                <a:srgbClr val="F87613"/>
              </a:buClr>
            </a:pPr>
            <a:endParaRPr lang="nl-NL" altLang="nl-NL" sz="1200" dirty="0">
              <a:solidFill>
                <a:srgbClr val="2A64A2"/>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ts val="1800"/>
              </a:lnSpc>
              <a:spcBef>
                <a:spcPct val="0"/>
              </a:spcBef>
              <a:spcAft>
                <a:spcPts val="500"/>
              </a:spcAft>
              <a:buClr>
                <a:srgbClr val="F87613"/>
              </a:buClr>
            </a:pPr>
            <a:r>
              <a:rPr lang="nl-NL" altLang="nl-NL" sz="1200" dirty="0">
                <a:solidFill>
                  <a:srgbClr val="2A64A2"/>
                </a:solidFill>
                <a:latin typeface="Verdana" panose="020B0604030504040204" pitchFamily="34" charset="0"/>
                <a:ea typeface="Verdana" panose="020B0604030504040204" pitchFamily="34" charset="0"/>
                <a:cs typeface="Verdana" panose="020B0604030504040204" pitchFamily="34" charset="0"/>
              </a:rPr>
              <a:t>-</a:t>
            </a:r>
            <a:r>
              <a:rPr lang="nl-NL" altLang="nl-NL" sz="1200" dirty="0" err="1">
                <a:solidFill>
                  <a:srgbClr val="2A64A2"/>
                </a:solidFill>
                <a:latin typeface="Verdana" panose="020B0604030504040204" pitchFamily="34" charset="0"/>
                <a:ea typeface="Verdana" panose="020B0604030504040204" pitchFamily="34" charset="0"/>
                <a:cs typeface="Verdana" panose="020B0604030504040204" pitchFamily="34" charset="0"/>
              </a:rPr>
              <a:t>Slope</a:t>
            </a:r>
            <a:r>
              <a:rPr lang="nl-NL" altLang="nl-NL" sz="1200" dirty="0">
                <a:solidFill>
                  <a:srgbClr val="2A64A2"/>
                </a:solidFill>
                <a:latin typeface="Verdana" panose="020B0604030504040204" pitchFamily="34" charset="0"/>
                <a:ea typeface="Verdana" panose="020B0604030504040204" pitchFamily="34" charset="0"/>
                <a:cs typeface="Verdana" panose="020B0604030504040204" pitchFamily="34" charset="0"/>
              </a:rPr>
              <a:t> Rating (de relatieve moeilijkheid van een golfbaan voor alle spelers die geen scratchspelers zijn vergeleken met spelers die scratchspelers zijn).</a:t>
            </a:r>
            <a:endParaRPr lang="en-US" altLang="nl-NL" sz="1200" dirty="0">
              <a:solidFill>
                <a:srgbClr val="2A64A2"/>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3</a:t>
            </a:fld>
            <a:endParaRPr lang="en-US"/>
          </a:p>
        </p:txBody>
      </p:sp>
    </p:spTree>
    <p:extLst>
      <p:ext uri="{BB962C8B-B14F-4D97-AF65-F5344CB8AC3E}">
        <p14:creationId xmlns:p14="http://schemas.microsoft.com/office/powerpoint/2010/main" val="1829740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solidFill>
                  <a:srgbClr val="2A64A2"/>
                </a:solidFill>
                <a:latin typeface="Verdana"/>
                <a:cs typeface="Verdana"/>
              </a:rPr>
              <a:t>Het volgende voorbeeld toont heel goed aan dat het effect van een nieuwe score op je WHS-handicap afhangt van twee zaken:</a:t>
            </a: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solidFill>
                  <a:srgbClr val="2A64A2"/>
                </a:solidFill>
                <a:latin typeface="Verdana"/>
                <a:cs typeface="Verdana"/>
              </a:rPr>
              <a:t>-Gaat je nieuwe score behoren tot je beste 8 dagresultaten? </a:t>
            </a: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solidFill>
                  <a:srgbClr val="2A64A2"/>
                </a:solidFill>
                <a:latin typeface="Verdana"/>
                <a:cs typeface="Verdana"/>
              </a:rPr>
              <a:t>-En zo ja, welk dagresultaat valt weg uit je lijst met beste 8 dagresultaten?</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a:solidFill>
                <a:srgbClr val="2A64A2"/>
              </a:solidFill>
              <a:latin typeface="Verdana"/>
              <a:cs typeface="Verdana"/>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solidFill>
                  <a:srgbClr val="2A64A2"/>
                </a:solidFill>
                <a:latin typeface="Verdana"/>
                <a:cs typeface="Verdana"/>
              </a:rPr>
              <a:t>We lichten dit toe in een voorbeeld.</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a:solidFill>
                <a:srgbClr val="2A64A2"/>
              </a:solidFill>
              <a:latin typeface="Verdana"/>
              <a:cs typeface="Verdana"/>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a:t>In dit voorbeeld zien we een handicap record van een speler. Je ziet de speeldatum, de baan waar gespeeld is, de Course Rating, de Slope Rating en de Aangepaste Bruto Score. In de laatste kolom zie je het dagresultaat. </a:t>
            </a:r>
          </a:p>
          <a:p>
            <a:endParaRPr lang="nl-NL"/>
          </a:p>
          <a:p>
            <a:r>
              <a:rPr lang="nl-NL"/>
              <a:t>De beste 8 dagresultaten zijn in het geel gearceerd en daar volgt uit dat deze speler handicap 13,0 heeft. We tellen de beste 8 dagresultaten bij elkaar op en delen het totaal door 8. Het gemiddelde is 13,0. </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30</a:t>
            </a:fld>
            <a:endParaRPr lang="en-US"/>
          </a:p>
        </p:txBody>
      </p:sp>
    </p:spTree>
    <p:extLst>
      <p:ext uri="{BB962C8B-B14F-4D97-AF65-F5344CB8AC3E}">
        <p14:creationId xmlns:p14="http://schemas.microsoft.com/office/powerpoint/2010/main" val="3781273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Nu heeft deze golfer een nieuwe ronde gespeeld en de score ingevoerd. Dat is score 1 in het handicapoverzicht rechts. Het dagresulaat van de nieuwe ronde is 14,5. </a:t>
            </a:r>
          </a:p>
          <a:p>
            <a:endParaRPr lang="nl-NL"/>
          </a:p>
          <a:p>
            <a:r>
              <a:rPr lang="nl-NL"/>
              <a:t>In het WHS gaat het om de 20 laatste ronden en de oudste kaart valt nu dus weg. Dat is score 21 in het handicapoverzicht rechts. Dat was een score met een goed dagresultaat: 12,1.</a:t>
            </a:r>
          </a:p>
          <a:p>
            <a:endParaRPr lang="nl-NL"/>
          </a:p>
          <a:p>
            <a:r>
              <a:rPr lang="nl-NL"/>
              <a:t>Dus er wordt een dagresultaat van 14,5 toegevoegd aan de laatste 20 scores van deze speler. En er valt een dagresultaat van 12,1 weg.</a:t>
            </a:r>
          </a:p>
          <a:p>
            <a:endParaRPr lang="nl-NL"/>
          </a:p>
          <a:p>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31</a:t>
            </a:fld>
            <a:endParaRPr lang="en-US"/>
          </a:p>
        </p:txBody>
      </p:sp>
    </p:spTree>
    <p:extLst>
      <p:ext uri="{BB962C8B-B14F-4D97-AF65-F5344CB8AC3E}">
        <p14:creationId xmlns:p14="http://schemas.microsoft.com/office/powerpoint/2010/main" val="2641702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Hier zien we wat het effect is van de nieuwe ronde op de handicap van deze speler. </a:t>
            </a:r>
          </a:p>
          <a:p>
            <a:endParaRPr lang="nl-NL"/>
          </a:p>
          <a:p>
            <a:r>
              <a:rPr lang="nl-NL"/>
              <a:t>Er valt een goed dagresultaat weg – rij 21. En het nieuwe dagresultaatvan 14,5, dat minder goed was, behoort nu tot de beste 8 dagresultaten van de speler.</a:t>
            </a:r>
          </a:p>
          <a:p>
            <a:endParaRPr lang="nl-NL"/>
          </a:p>
          <a:p>
            <a:r>
              <a:rPr lang="nl-NL"/>
              <a:t>Als we de 8 dagresulaten bij elkaar optellen (de dagresultaten in het geel), dan komen we op 106,7. Dat totaal gedeeld door 8 is 13,3.</a:t>
            </a:r>
          </a:p>
          <a:p>
            <a:endParaRPr lang="nl-NL"/>
          </a:p>
          <a:p>
            <a:r>
              <a:rPr lang="nl-NL"/>
              <a:t>De handicap van de speler stijgt dus van 13,0 naar 13,3 en dat komt omdat een nieuw dagresultaat van 14,5 nu meetelt terwijl een goed dagresultaat (12,1) is weggevallen. </a:t>
            </a:r>
          </a:p>
          <a:p>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32</a:t>
            </a:fld>
            <a:endParaRPr lang="en-US"/>
          </a:p>
        </p:txBody>
      </p:sp>
    </p:spTree>
    <p:extLst>
      <p:ext uri="{BB962C8B-B14F-4D97-AF65-F5344CB8AC3E}">
        <p14:creationId xmlns:p14="http://schemas.microsoft.com/office/powerpoint/2010/main" val="1704410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nl-NL" sz="1200">
                <a:ln>
                  <a:noFill/>
                </a:ln>
                <a:latin typeface="Verdana" panose="020B0604030504040204" pitchFamily="34" charset="0"/>
              </a:rPr>
              <a:t>We komen ook nog even terug op de table die we eerder hebben laten zien. Deze table wordt gevolgd om jouw eerste WHS-handicap te berekenen als je al </a:t>
            </a:r>
            <a:r>
              <a:rPr lang="en-US"/>
              <a:t>een EGA-handicap hebt. Dat wil zeggen: als er al scores in je handicapgeschiedenis staan.</a:t>
            </a:r>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r>
              <a:rPr lang="en-US"/>
              <a:t>Maar deze tabel wordt ook gebruikt voor nieuwe golfers die na de invoering van het WHS voor het eerst een score inleveren.</a:t>
            </a:r>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Tx/>
              <a:buNone/>
              <a:tabLst/>
              <a:defRPr/>
            </a:pPr>
            <a:endParaRPr lang="en-US"/>
          </a:p>
          <a:p>
            <a:pPr marL="0" marR="0" lvl="0" indent="0" algn="l" defTabSz="1204539"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33</a:t>
            </a:fld>
            <a:endParaRPr lang="en-US"/>
          </a:p>
        </p:txBody>
      </p:sp>
    </p:spTree>
    <p:extLst>
      <p:ext uri="{BB962C8B-B14F-4D97-AF65-F5344CB8AC3E}">
        <p14:creationId xmlns:p14="http://schemas.microsoft.com/office/powerpoint/2010/main" val="1678133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a:t>Dit is een voorbeeld van een beginnende golfer die een eerste ronde speelt. In de eerste ronde is het dagresultaat 53,0.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p>
          <a:p>
            <a:pPr marL="0" marR="0" lvl="0" indent="0" algn="l" defTabSz="457200" rtl="0" eaLnBrk="1" fontAlgn="base" latinLnBrk="0" hangingPunct="1">
              <a:lnSpc>
                <a:spcPct val="100000"/>
              </a:lnSpc>
              <a:spcBef>
                <a:spcPct val="30000"/>
              </a:spcBef>
              <a:spcAft>
                <a:spcPct val="0"/>
              </a:spcAft>
              <a:buClrTx/>
              <a:buSzTx/>
              <a:buFontTx/>
              <a:buNone/>
              <a:tabLst/>
              <a:defRPr/>
            </a:pPr>
            <a:r>
              <a:rPr lang="en-US"/>
              <a:t>We volgen nu de tabel en daaruit volgt dat het dagresultaat met twee slagen wordt aangepast. De eerste handicap van deze speler wordt dus 51,0 en niet 53,0. Want 53,0 – 2 = 51. </a:t>
            </a:r>
          </a:p>
          <a:p>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34</a:t>
            </a:fld>
            <a:endParaRPr lang="en-US"/>
          </a:p>
        </p:txBody>
      </p:sp>
    </p:spTree>
    <p:extLst>
      <p:ext uri="{BB962C8B-B14F-4D97-AF65-F5344CB8AC3E}">
        <p14:creationId xmlns:p14="http://schemas.microsoft.com/office/powerpoint/2010/main" val="1572783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Aan het slot van deze presentatie lichten we aantal nieuwe mechanismen van het WHS toe die ervoor zorgen dat je handicap zo goed mogelijk je speelsterkte reflecteert. </a:t>
            </a:r>
          </a:p>
          <a:p>
            <a:endParaRPr lang="nl-NL"/>
          </a:p>
          <a:p>
            <a:r>
              <a:rPr lang="nl-NL"/>
              <a:t>Omdat weersomstandigheden en baanomstandigheden vaak wisselen en een grote invloed op je score hebben, hadden we vroeger in wedstrijden een CBA.</a:t>
            </a:r>
          </a:p>
          <a:p>
            <a:endParaRPr lang="nl-NL"/>
          </a:p>
          <a:p>
            <a:r>
              <a:rPr lang="nl-NL"/>
              <a:t>Het WHS heeft geen CBA meer maar wel een soortgelijk mechanisme, de PCC. Die term is eerder in de presentatie al langsgekomen.</a:t>
            </a:r>
          </a:p>
          <a:p>
            <a:endParaRPr lang="nl-NL"/>
          </a:p>
          <a:p>
            <a:r>
              <a:rPr lang="nl-NL"/>
              <a:t>PCC staat voor </a:t>
            </a:r>
            <a:r>
              <a:rPr lang="en-US" altLang="nl-NL" sz="1200">
                <a:ln>
                  <a:noFill/>
                </a:ln>
                <a:latin typeface="Georgia" panose="02040502050405020303" pitchFamily="18" charset="0"/>
              </a:rPr>
              <a:t>Playing Conditions Calculation</a:t>
            </a:r>
            <a:r>
              <a:rPr lang="nl-NL" altLang="nl-NL" sz="1200">
                <a:ln>
                  <a:noFill/>
                </a:ln>
                <a:latin typeface="Georgia" panose="02040502050405020303" pitchFamily="18" charset="0"/>
              </a:rPr>
              <a:t>. Wat is de PCC? </a:t>
            </a:r>
          </a:p>
          <a:p>
            <a:endParaRPr lang="nl-NL" altLang="nl-NL" sz="1200">
              <a:ln>
                <a:noFill/>
              </a:ln>
              <a:latin typeface="Georgia" panose="02040502050405020303" pitchFamily="18" charset="0"/>
            </a:endParaRPr>
          </a:p>
          <a:p>
            <a:r>
              <a:rPr lang="nl-NL" altLang="nl-NL" sz="1200">
                <a:ln>
                  <a:noFill/>
                </a:ln>
                <a:latin typeface="Georgia" panose="02040502050405020303" pitchFamily="18" charset="0"/>
              </a:rPr>
              <a:t>Kort gezegd is een soort CBA- berekening, maar de PCC wordt elke dag berekend en voor elke baan. En in de PCC, die elke nacht automatisch door de computer wordt gedaan, worden zowel wedstrijdscores als de scores van qualifying ronden meegenomen. </a:t>
            </a:r>
          </a:p>
          <a:p>
            <a:endParaRPr lang="nl-NL" altLang="nl-NL" sz="1200">
              <a:ln>
                <a:noFill/>
              </a:ln>
              <a:latin typeface="Georgia" panose="02040502050405020303" pitchFamily="18" charset="0"/>
            </a:endParaRPr>
          </a:p>
          <a:p>
            <a:r>
              <a:rPr lang="nl-NL" altLang="nl-NL" sz="1200">
                <a:ln>
                  <a:noFill/>
                </a:ln>
                <a:latin typeface="Georgia" panose="02040502050405020303" pitchFamily="18" charset="0"/>
              </a:rPr>
              <a:t>Waarom? Omdat </a:t>
            </a:r>
            <a:r>
              <a:rPr lang="nl-NL" sz="1200"/>
              <a:t>Course Ratings gebaseerd zijn op normale speelomstandigheden. Maar de moeilijkheidsgraad van een baan kan per dag aanzienlijk verschillen. De verschillen kunnen veroorzaakt worden door</a:t>
            </a:r>
          </a:p>
          <a:p>
            <a:pPr>
              <a:lnSpc>
                <a:spcPct val="150000"/>
              </a:lnSpc>
            </a:pPr>
            <a:endParaRPr lang="nl-NL" sz="1200"/>
          </a:p>
          <a:p>
            <a:pPr>
              <a:lnSpc>
                <a:spcPct val="150000"/>
              </a:lnSpc>
            </a:pPr>
            <a:r>
              <a:rPr lang="nl-NL" sz="1200"/>
              <a:t>-Andere baancondities (droge en harde condities bijvoorbeeld).</a:t>
            </a:r>
          </a:p>
          <a:p>
            <a:pPr>
              <a:lnSpc>
                <a:spcPct val="150000"/>
              </a:lnSpc>
              <a:buFont typeface="Courier New" panose="02070309020205020404" pitchFamily="49" charset="0"/>
              <a:buNone/>
            </a:pPr>
            <a:r>
              <a:rPr lang="nl-NL" sz="1200"/>
              <a:t>-Weersomstandigheden (veel wind bijvoorbeeld).</a:t>
            </a:r>
          </a:p>
          <a:p>
            <a:pPr>
              <a:lnSpc>
                <a:spcPct val="150000"/>
              </a:lnSpc>
              <a:buFont typeface="Courier New" panose="02070309020205020404" pitchFamily="49" charset="0"/>
              <a:buNone/>
            </a:pPr>
            <a:r>
              <a:rPr lang="nl-NL" sz="1200"/>
              <a:t>-De setup van de baan (de positie van de vlaggen bijvoorbeeld).</a:t>
            </a:r>
          </a:p>
          <a:p>
            <a:pPr>
              <a:lnSpc>
                <a:spcPct val="150000"/>
              </a:lnSpc>
              <a:buFont typeface="Courier New" panose="02070309020205020404" pitchFamily="49" charset="0"/>
              <a:buNone/>
            </a:pPr>
            <a:endParaRPr lang="nl-NL" sz="1200"/>
          </a:p>
          <a:p>
            <a:pPr>
              <a:lnSpc>
                <a:spcPct val="150000"/>
              </a:lnSpc>
            </a:pPr>
            <a:r>
              <a:rPr lang="nl-NL" sz="1200"/>
              <a:t>Als de speelomstandigheden op een dag verschillen van de normale speelomstandigheden, dan komt dat uiting in de PCC en dan zal de PCC leiden tot een aanpassing van het dagresultaat. </a:t>
            </a:r>
          </a:p>
          <a:p>
            <a:pPr>
              <a:lnSpc>
                <a:spcPct val="150000"/>
              </a:lnSpc>
            </a:pPr>
            <a:endParaRPr lang="nl-NL" sz="1200">
              <a:ea typeface="Verdana"/>
              <a:cs typeface="Verdana"/>
            </a:endParaRPr>
          </a:p>
          <a:p>
            <a:pPr marL="0" marR="0" lvl="0" indent="0" algn="l" defTabSz="457200" rtl="0" eaLnBrk="1" fontAlgn="base" latinLnBrk="0" hangingPunct="1">
              <a:lnSpc>
                <a:spcPct val="150000"/>
              </a:lnSpc>
              <a:spcBef>
                <a:spcPct val="30000"/>
              </a:spcBef>
              <a:spcAft>
                <a:spcPct val="0"/>
              </a:spcAft>
              <a:buClrTx/>
              <a:buSzTx/>
              <a:buFontTx/>
              <a:buNone/>
              <a:tabLst/>
              <a:defRPr/>
            </a:pPr>
            <a:r>
              <a:rPr lang="nl-NL" sz="1200"/>
              <a:t>Kortom: als een baan op een bepaalde dag heel moeilijk of makkelijk speelde, waardoor er heel veel hoge of lage scores zijn ingeleverd, dan wordt jouw dagresultaat achteraf gecorrigeerd.</a:t>
            </a:r>
            <a:endParaRPr lang="nl-NL"/>
          </a:p>
          <a:p>
            <a:endParaRPr lang="nl-NL"/>
          </a:p>
          <a:p>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35</a:t>
            </a:fld>
            <a:endParaRPr lang="en-US"/>
          </a:p>
        </p:txBody>
      </p:sp>
    </p:spTree>
    <p:extLst>
      <p:ext uri="{BB962C8B-B14F-4D97-AF65-F5344CB8AC3E}">
        <p14:creationId xmlns:p14="http://schemas.microsoft.com/office/powerpoint/2010/main" val="792787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200" kern="1200">
              <a:solidFill>
                <a:schemeClr val="tx1"/>
              </a:solidFill>
              <a:effectLst/>
              <a:latin typeface="+mn-lt"/>
              <a:ea typeface="+mn-ea"/>
              <a:cs typeface="+mn-cs"/>
            </a:endParaRPr>
          </a:p>
          <a:p>
            <a:pPr lvl="0"/>
            <a:endParaRPr lang="nl-NL" sz="1200" kern="1200">
              <a:solidFill>
                <a:schemeClr val="tx1"/>
              </a:solidFill>
              <a:effectLst/>
              <a:latin typeface="+mn-lt"/>
              <a:ea typeface="+mn-ea"/>
              <a:cs typeface="+mn-cs"/>
            </a:endParaRPr>
          </a:p>
          <a:p>
            <a:pPr>
              <a:lnSpc>
                <a:spcPct val="150000"/>
              </a:lnSpc>
            </a:pPr>
            <a:r>
              <a:rPr lang="nl-NL" sz="1200"/>
              <a:t>De PCC wordt ‘s nachts berekend op basis van alle ingeleverde scores van die dag voor elke kleur tee van elke baan. De PCC en je definitieve handicap zie je daarom pas de volgende dag.</a:t>
            </a:r>
          </a:p>
          <a:p>
            <a:pPr>
              <a:lnSpc>
                <a:spcPct val="150000"/>
              </a:lnSpc>
            </a:pPr>
            <a:endParaRPr lang="nl-NL" sz="1200"/>
          </a:p>
          <a:p>
            <a:pPr>
              <a:lnSpc>
                <a:spcPct val="150000"/>
              </a:lnSpc>
            </a:pPr>
            <a:r>
              <a:rPr lang="nl-NL" sz="1200"/>
              <a:t>Voor een PCC-berekening zijn er minimaal 8 scores per dag nodig van spelers met handicap 36 of lager. Bij minder dan 8 scores is de PCC 0.</a:t>
            </a:r>
          </a:p>
          <a:p>
            <a:pPr>
              <a:lnSpc>
                <a:spcPct val="150000"/>
              </a:lnSpc>
            </a:pPr>
            <a:endParaRPr lang="nl-NL" sz="1200"/>
          </a:p>
          <a:p>
            <a:pPr>
              <a:lnSpc>
                <a:spcPct val="150000"/>
              </a:lnSpc>
            </a:pPr>
            <a:r>
              <a:rPr lang="nl-NL" sz="1200"/>
              <a:t>De PCC-aanpassing varieert van -1 tot +3 en geldt voor alle spelers (t/m handicap 54). </a:t>
            </a:r>
          </a:p>
          <a:p>
            <a:pPr>
              <a:lnSpc>
                <a:spcPct val="150000"/>
              </a:lnSpc>
            </a:pPr>
            <a:endParaRPr lang="nl-NL" sz="1200"/>
          </a:p>
          <a:p>
            <a:pPr>
              <a:lnSpc>
                <a:spcPct val="150000"/>
              </a:lnSpc>
            </a:pPr>
            <a:r>
              <a:rPr lang="nl-NL" sz="1200"/>
              <a:t>Als je 9 holes speelt, krijg je de helft van de PCC. </a:t>
            </a:r>
          </a:p>
          <a:p>
            <a:pPr>
              <a:lnSpc>
                <a:spcPct val="150000"/>
              </a:lnSpc>
            </a:pPr>
            <a:endParaRPr lang="nl-NL" sz="1200"/>
          </a:p>
          <a:p>
            <a:pPr>
              <a:lnSpc>
                <a:spcPct val="150000"/>
              </a:lnSpc>
            </a:pPr>
            <a:r>
              <a:rPr lang="nl-NL" sz="1200"/>
              <a:t>De Commissie kan besluiten om meerdere PCC’s per dag uit te laten rekenen, bijvoorbeeld als het weer omslaat. </a:t>
            </a:r>
            <a:endParaRPr lang="nl-NL" sz="1200">
              <a:ea typeface="Verdana"/>
              <a:cs typeface="Verdana"/>
            </a:endParaRPr>
          </a:p>
          <a:p>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36</a:t>
            </a:fld>
            <a:endParaRPr lang="en-US"/>
          </a:p>
        </p:txBody>
      </p:sp>
    </p:spTree>
    <p:extLst>
      <p:ext uri="{BB962C8B-B14F-4D97-AF65-F5344CB8AC3E}">
        <p14:creationId xmlns:p14="http://schemas.microsoft.com/office/powerpoint/2010/main" val="1776116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 hebben dit al eerder behandeld. </a:t>
            </a:r>
          </a:p>
          <a:p>
            <a:endParaRPr lang="nl-NL">
              <a:cs typeface="Calibri"/>
            </a:endParaRPr>
          </a:p>
          <a:p>
            <a:r>
              <a:rPr lang="nl-NL">
                <a:cs typeface="Calibri"/>
              </a:rPr>
              <a:t>Als er meer dan 9 scores in je handicapgeschiedenis zitten, dan zal je handicap een redelijk betrouwbare weergave zijn van je speelsterkte.</a:t>
            </a:r>
          </a:p>
          <a:p>
            <a:r>
              <a:rPr lang="nl-NL">
                <a:cs typeface="Calibri"/>
              </a:rPr>
              <a: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nl-NL" sz="1200">
                <a:ln>
                  <a:noFill/>
                </a:ln>
                <a:latin typeface=" verdana"/>
              </a:rPr>
              <a:t>Maar 20 scores in je handicapgeschiedenis is beter, dan is je handicap echt betrouwbaar en dan zullen ook de “remmechanismen” van het WHS gaan werken.</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37</a:t>
            </a:fld>
            <a:endParaRPr lang="en-US"/>
          </a:p>
        </p:txBody>
      </p:sp>
    </p:spTree>
    <p:extLst>
      <p:ext uri="{BB962C8B-B14F-4D97-AF65-F5344CB8AC3E}">
        <p14:creationId xmlns:p14="http://schemas.microsoft.com/office/powerpoint/2010/main" val="4098238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remmechanismen die het WHS kent, leggen we hier nader uit.</a:t>
            </a:r>
          </a:p>
          <a:p>
            <a:endParaRPr lang="nl-NL"/>
          </a:p>
          <a:p>
            <a:r>
              <a:rPr lang="nl-NL"/>
              <a:t>Ze voorkomen dat je handicap extreem stijgt als je gedurende een periode minder goed speelt. </a:t>
            </a:r>
          </a:p>
          <a:p>
            <a:endParaRPr lang="nl-NL"/>
          </a:p>
          <a:p>
            <a:r>
              <a:rPr lang="nl-NL"/>
              <a:t>De maatstaf voor de remmechanismen is de laagste handicap van een speler in de laatste 12 maanden: de Low Handicap index. </a:t>
            </a:r>
          </a:p>
          <a:p>
            <a:endParaRPr lang="nl-NL"/>
          </a:p>
          <a:p>
            <a:r>
              <a:rPr lang="nl-NL"/>
              <a:t>Je handicap kan niet meer dan een bepaald aantal punten boven deze maatstaf stijgen dankzij twee instrumenten: de Soft Cap en de Hard Cap. </a:t>
            </a:r>
          </a:p>
          <a:p>
            <a:endParaRPr lang="nl-NL"/>
          </a:p>
          <a:p>
            <a:r>
              <a:rPr lang="nl-NL"/>
              <a:t>Maar deze remmechanismen werken pas als er 20 of meer kaarten in je handicap record </a:t>
            </a:r>
            <a:r>
              <a:rPr lang="nl-NL" err="1"/>
              <a:t>staan</a:t>
            </a:r>
            <a:r>
              <a:rPr lang="nl-NL"/>
              <a:t>. </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38</a:t>
            </a:fld>
            <a:endParaRPr lang="en-US"/>
          </a:p>
        </p:txBody>
      </p:sp>
    </p:spTree>
    <p:extLst>
      <p:ext uri="{BB962C8B-B14F-4D97-AF65-F5344CB8AC3E}">
        <p14:creationId xmlns:p14="http://schemas.microsoft.com/office/powerpoint/2010/main" val="694463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50000"/>
              </a:lnSpc>
              <a:spcBef>
                <a:spcPct val="0"/>
              </a:spcBef>
              <a:buFont typeface="Arial" panose="020B0604020202020204" pitchFamily="34" charset="0"/>
              <a:buChar char="•"/>
            </a:pPr>
            <a:r>
              <a:rPr lang="nl-NL" altLang="nl-NL" sz="1200">
                <a:ln>
                  <a:noFill/>
                </a:ln>
                <a:latin typeface="Verdana" panose="020B0604030504040204" pitchFamily="34" charset="0"/>
              </a:rPr>
              <a:t>De Low Handicap Index is om precies te zijn j</a:t>
            </a:r>
            <a:r>
              <a:rPr lang="nl-NL" sz="1200"/>
              <a:t>e laagste handicap in de 12 maanden voor de datum dat de meest recente score is ingeleverd.</a:t>
            </a:r>
          </a:p>
          <a:p>
            <a:pPr>
              <a:lnSpc>
                <a:spcPct val="150000"/>
              </a:lnSpc>
              <a:spcBef>
                <a:spcPct val="0"/>
              </a:spcBef>
              <a:buFont typeface="Arial" panose="020B0604020202020204" pitchFamily="34" charset="0"/>
              <a:buChar char="•"/>
            </a:pPr>
            <a:endParaRPr lang="nl-NL" sz="1200"/>
          </a:p>
          <a:p>
            <a:pPr>
              <a:lnSpc>
                <a:spcPct val="150000"/>
              </a:lnSpc>
              <a:spcBef>
                <a:spcPct val="0"/>
              </a:spcBef>
              <a:buFont typeface="Arial" panose="020B0604020202020204" pitchFamily="34" charset="0"/>
              <a:buChar char="•"/>
            </a:pPr>
            <a:r>
              <a:rPr lang="nl-NL" sz="1200"/>
              <a:t>Je Low Handicap Index wordt pas bepaald zodra je 20 scores hebt ingeleverd.</a:t>
            </a:r>
          </a:p>
          <a:p>
            <a:pPr>
              <a:lnSpc>
                <a:spcPct val="150000"/>
              </a:lnSpc>
              <a:spcBef>
                <a:spcPct val="0"/>
              </a:spcBef>
              <a:buFont typeface="Arial" panose="020B0604020202020204" pitchFamily="34" charset="0"/>
              <a:buChar char="•"/>
            </a:pPr>
            <a:endParaRPr lang="nl-NL" sz="1200"/>
          </a:p>
          <a:p>
            <a:pPr>
              <a:lnSpc>
                <a:spcPct val="150000"/>
              </a:lnSpc>
              <a:spcBef>
                <a:spcPct val="0"/>
              </a:spcBef>
              <a:buFont typeface="Arial" panose="020B0604020202020204" pitchFamily="34" charset="0"/>
              <a:buChar char="•"/>
            </a:pPr>
            <a:r>
              <a:rPr lang="nl-NL" sz="1200"/>
              <a:t>Je Low Handicap Index wordt telkens als je een nieuwe score inevert opnieuw vastgesteld.</a:t>
            </a:r>
          </a:p>
          <a:p>
            <a:endParaRPr lang="nl-NL" sz="1200" b="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b="0" kern="1200">
                <a:solidFill>
                  <a:schemeClr val="tx1"/>
                </a:solidFill>
                <a:effectLst/>
                <a:latin typeface="+mn-lt"/>
                <a:ea typeface="+mn-ea"/>
                <a:cs typeface="+mn-cs"/>
              </a:rPr>
              <a:t>Dus als er minder dan 20 scores van jou beschikbaar zijn, dan is het slim om zo veel mogelijk scores in te gaan leveren. Je kunt dan bij de overgang van een EGA- naar een WHS-handicap extreme stijgingen van je handicap voorkomen.</a:t>
            </a:r>
          </a:p>
          <a:p>
            <a:endParaRPr lang="nl-NL" sz="1200" b="0" kern="1200">
              <a:solidFill>
                <a:schemeClr val="tx1"/>
              </a:solidFill>
              <a:effectLst/>
              <a:latin typeface="+mn-lt"/>
              <a:ea typeface="+mn-ea"/>
              <a:cs typeface="+mn-cs"/>
            </a:endParaRPr>
          </a:p>
          <a:p>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39</a:t>
            </a:fld>
            <a:endParaRPr lang="en-US"/>
          </a:p>
        </p:txBody>
      </p:sp>
    </p:spTree>
    <p:extLst>
      <p:ext uri="{BB962C8B-B14F-4D97-AF65-F5344CB8AC3E}">
        <p14:creationId xmlns:p14="http://schemas.microsoft.com/office/powerpoint/2010/main" val="49535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dirty="0"/>
              <a:t>Er verandert voor spelers weinig: je levert net als nu je score in en de computer berekent je nieuwe handicap. </a:t>
            </a:r>
            <a:r>
              <a:rPr lang="nl-NL" sz="1200" kern="1200" dirty="0">
                <a:solidFill>
                  <a:schemeClr val="tx1"/>
                </a:solidFill>
                <a:effectLst/>
                <a:latin typeface="+mn-lt"/>
                <a:ea typeface="+mn-ea"/>
                <a:cs typeface="+mn-cs"/>
              </a:rPr>
              <a:t>Net als nu zal je handicap altijd zichtbaar zijn op je digitale NGF-pas. </a:t>
            </a:r>
            <a:r>
              <a:rPr lang="nl-NL" sz="1200" dirty="0"/>
              <a:t>*</a:t>
            </a:r>
          </a:p>
          <a:p>
            <a:pPr marL="0" indent="0">
              <a:buNone/>
            </a:pPr>
            <a:endParaRPr lang="nl-NL" sz="1200" dirty="0"/>
          </a:p>
          <a:p>
            <a:pPr marL="0" indent="0">
              <a:buNone/>
            </a:pPr>
            <a:r>
              <a:rPr lang="nl-NL" sz="1200" dirty="0"/>
              <a:t>Maar het WHS kent wel veel verbeteringen en leuke aspecten.</a:t>
            </a:r>
          </a:p>
          <a:p>
            <a:pPr marL="0" indent="0">
              <a:buNone/>
            </a:pPr>
            <a:endParaRPr lang="nl-NL" sz="120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dirty="0"/>
              <a:t>-Je kunt voortaan in elk land Q spelen. (Tot 1 maart kan dat alleen in landen die aangesloten zijn bij de EGA.)</a:t>
            </a: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dirty="0"/>
              <a:t>-Je kunt nog steeds 9 en 18 holes Q spelen maar je kunt voortaan ook bijvoorbeeld - onder voorwaarden – een 12-holes of 14-holes ronde spelen die voor je handicap meetelt.</a:t>
            </a: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dirty="0"/>
              <a:t>-Na de invoering van het WHS mag iedere speler (ook met een handicap onder de 4,5) Q ronden met vrienden spelen (9 holes of meer) en Q wedstrijden spelen (9 holes of meer). Dit betekent wel dat er nieuwe handicapslagentabellen komen. Die gaan gelden vanaf 1 maart en daarin kun je zien wat je baanhandicap vanaf 1 maart is.</a:t>
            </a: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dirty="0"/>
              <a:t>-Het WHS heeft verder een aantal “vriendelijke” mechanismen die snelle handicapstijgingen voorkomen als je een tijdje slechter speelt. Deze remmechanismen werken echter pas als er minimaal 20 scores in je handicapgeschiedenis staan.</a:t>
            </a: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dirty="0"/>
              <a:t>-Het WHS is ook op een andere manier “vriendelijk”. Als je heel goed speelt en een uitzonderlijk goede score maakt, dan wordt je beloond met een extra verlaging van je handicap. Dat mechanisme heeft de naam “Exceptionele Score”.</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dirty="0"/>
              <a:t>* (Als je na de ronde je score invoert, krijg je te zien wat je provisionele handicap is. Dat is in 90 procent van de gevallen ook je nieuwe handicap. Maar pas de volgende ochtend toont de app je definitieve nieuwe handicap. Dat komt omdat er ‘s nacht een handicapcorrectie wordt uitgevoerd – de PCC. </a:t>
            </a:r>
            <a:r>
              <a:rPr lang="nl-NL" sz="1200" kern="1200" dirty="0">
                <a:solidFill>
                  <a:schemeClr val="tx1"/>
                </a:solidFill>
                <a:effectLst/>
                <a:latin typeface="+mn-lt"/>
                <a:ea typeface="+mn-ea"/>
                <a:cs typeface="+mn-cs"/>
              </a:rPr>
              <a:t>De mogelijke handicapaanpassing in de nacht, de PCC, gebeurt automatisch; op de app en in clubsoftware zie je ’s </a:t>
            </a:r>
            <a:r>
              <a:rPr lang="nl-NL" sz="1200" kern="1200" dirty="0" err="1">
                <a:solidFill>
                  <a:schemeClr val="tx1"/>
                </a:solidFill>
                <a:effectLst/>
                <a:latin typeface="+mn-lt"/>
                <a:ea typeface="+mn-ea"/>
                <a:cs typeface="+mn-cs"/>
              </a:rPr>
              <a:t>ochtends</a:t>
            </a:r>
            <a:r>
              <a:rPr lang="nl-NL" sz="1200" kern="1200" dirty="0">
                <a:solidFill>
                  <a:schemeClr val="tx1"/>
                </a:solidFill>
                <a:effectLst/>
                <a:latin typeface="+mn-lt"/>
                <a:ea typeface="+mn-ea"/>
                <a:cs typeface="+mn-cs"/>
              </a:rPr>
              <a:t> je definitieve nieuwe handicap. </a:t>
            </a:r>
            <a:r>
              <a:rPr lang="nl-NL" sz="1200" dirty="0"/>
              <a:t>Over de PCC hoor je later in deze presentatie meer.)</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4</a:t>
            </a:fld>
            <a:endParaRPr lang="en-US"/>
          </a:p>
        </p:txBody>
      </p:sp>
    </p:spTree>
    <p:extLst>
      <p:ext uri="{BB962C8B-B14F-4D97-AF65-F5344CB8AC3E}">
        <p14:creationId xmlns:p14="http://schemas.microsoft.com/office/powerpoint/2010/main" val="90168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a:solidFill>
                  <a:schemeClr val="tx1"/>
                </a:solidFill>
                <a:effectLst/>
                <a:latin typeface="+mn-lt"/>
                <a:ea typeface="+mn-ea"/>
                <a:cs typeface="+mn-cs"/>
              </a:rPr>
              <a:t>De Low Handicap Index is zoals gezegd de maatstaf voor de mechanismen Soft Cap en Hard Cap.</a:t>
            </a: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De Soft Cap is een soort rem. Het is een punt waarna de stijging van een handicap in snelheid afneemt. Dit punt zit op een maximum van 3 boven de laagste handicap. Als bijvoorbeeld de nieuw berekende handicap meer dan 3 punten hoger is dan de laagste handicap, dan wordt het aantal punten boven de 3 gehalveerd. Dus als een handicap 4 punten hoger zou worden dan de laagste handicap, dan wordt de verhoging teruggebracht naar 3.5 punten.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b="1"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b="0" kern="1200">
                <a:solidFill>
                  <a:schemeClr val="tx1"/>
                </a:solidFill>
                <a:effectLst/>
                <a:latin typeface="+mn-lt"/>
                <a:ea typeface="+mn-ea"/>
                <a:cs typeface="+mn-cs"/>
              </a:rPr>
              <a:t>De Hard Cap is een grens. De Hard Cap is het </a:t>
            </a:r>
            <a:r>
              <a:rPr lang="nl-NL" sz="1200" kern="1200">
                <a:solidFill>
                  <a:schemeClr val="tx1"/>
                </a:solidFill>
                <a:effectLst/>
                <a:latin typeface="+mn-lt"/>
                <a:ea typeface="+mn-ea"/>
                <a:cs typeface="+mn-cs"/>
              </a:rPr>
              <a:t>punt dat de maximale limiet voor de stijging van een handicap vaststelt. Het maximum zit op 5. Als een handicap meer dan 5 punten zou stijgen, dan zorgt de Hard Cap ervoor dat de verhoging begrensd wordt tot maximaal 5 punten boven de laagste handicap.</a:t>
            </a:r>
          </a:p>
          <a:p>
            <a:endParaRPr lang="nl-NL" sz="1200" kern="1200">
              <a:solidFill>
                <a:schemeClr val="tx1"/>
              </a:solidFill>
              <a:effectLst/>
              <a:latin typeface="+mn-lt"/>
              <a:ea typeface="+mn-ea"/>
              <a:cs typeface="+mn-cs"/>
            </a:endParaRPr>
          </a:p>
          <a:p>
            <a:endParaRPr lang="nl-NL" sz="1200" kern="1200">
              <a:solidFill>
                <a:schemeClr val="tx1"/>
              </a:solidFill>
              <a:effectLst/>
              <a:latin typeface="+mn-lt"/>
              <a:ea typeface="+mn-ea"/>
              <a:cs typeface="+mn-cs"/>
            </a:endParaRPr>
          </a:p>
          <a:p>
            <a:endParaRPr lang="nl-NL" sz="1200" kern="1200">
              <a:solidFill>
                <a:schemeClr val="tx1"/>
              </a:solidFill>
              <a:effectLst/>
              <a:latin typeface="+mn-lt"/>
              <a:ea typeface="+mn-ea"/>
              <a:cs typeface="+mn-cs"/>
            </a:endParaRPr>
          </a:p>
          <a:p>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40</a:t>
            </a:fld>
            <a:endParaRPr lang="en-US"/>
          </a:p>
        </p:txBody>
      </p:sp>
    </p:spTree>
    <p:extLst>
      <p:ext uri="{BB962C8B-B14F-4D97-AF65-F5344CB8AC3E}">
        <p14:creationId xmlns:p14="http://schemas.microsoft.com/office/powerpoint/2010/main" val="1001937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kern="1200">
                <a:solidFill>
                  <a:schemeClr val="tx1"/>
                </a:solidFill>
                <a:effectLst/>
                <a:latin typeface="+mn-lt"/>
                <a:ea typeface="+mn-ea"/>
                <a:cs typeface="+mn-cs"/>
              </a:rPr>
              <a:t>Het WHS kent ook een mechanisme met de naam Exceptionele Score. Als er sprake is van een “Exceptionele Score”, dan wordt een handicap extra verlaagd.</a:t>
            </a: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Spelers hebben immers soms geweldige dagen. Vooral jeugdspelers en beginners kunnen in een korte periode heel snel beter worden.</a:t>
            </a: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Bij een Exceptionele Score waarbij het</a:t>
            </a:r>
            <a:r>
              <a:rPr lang="nl-NL" sz="1200" u="sng" kern="1200">
                <a:solidFill>
                  <a:schemeClr val="tx1"/>
                </a:solidFill>
                <a:effectLst/>
                <a:latin typeface="+mn-lt"/>
                <a:ea typeface="+mn-ea"/>
                <a:cs typeface="+mn-cs"/>
              </a:rPr>
              <a:t> dagresultaat </a:t>
            </a:r>
            <a:r>
              <a:rPr lang="nl-NL" sz="1200" kern="1200">
                <a:solidFill>
                  <a:schemeClr val="tx1"/>
                </a:solidFill>
                <a:effectLst/>
                <a:latin typeface="+mn-lt"/>
                <a:ea typeface="+mn-ea"/>
                <a:cs typeface="+mn-cs"/>
              </a:rPr>
              <a:t>minimaal zeven slagen beter is dan de handicap van de speler op de dag dat de ronde werd gespeeld, dan krijgt de speler en extra aanpassing van -1. </a:t>
            </a: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Bij een Exceptionele Score die meer dan 10 slagen beter is, krijgt de speler een aanpassing van -2. </a:t>
            </a: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Deze aanpassing wordt gedaan bij alle laatste 20 dagresultaten zodat het effect van deze exceptionele score langere tijd gewaarborgd blijft. </a:t>
            </a:r>
          </a:p>
          <a:p>
            <a:r>
              <a:rPr lang="nl-NL" sz="1200" kern="1200">
                <a:solidFill>
                  <a:schemeClr val="tx1"/>
                </a:solidFill>
                <a:effectLst/>
                <a:latin typeface="+mn-lt"/>
                <a:ea typeface="+mn-ea"/>
                <a:cs typeface="+mn-cs"/>
              </a:rPr>
              <a:t> </a:t>
            </a:r>
          </a:p>
          <a:p>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41</a:t>
            </a:fld>
            <a:endParaRPr lang="en-US"/>
          </a:p>
        </p:txBody>
      </p:sp>
    </p:spTree>
    <p:extLst>
      <p:ext uri="{BB962C8B-B14F-4D97-AF65-F5344CB8AC3E}">
        <p14:creationId xmlns:p14="http://schemas.microsoft.com/office/powerpoint/2010/main" val="1458966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15995">
              <a:spcBef>
                <a:spcPts val="0"/>
              </a:spcBef>
              <a:spcAft>
                <a:spcPts val="500"/>
              </a:spcAft>
              <a:buClr>
                <a:srgbClr val="F87613"/>
              </a:buClr>
            </a:pPr>
            <a:r>
              <a:rPr lang="nl-NL" sz="1200">
                <a:solidFill>
                  <a:srgbClr val="2A64A2"/>
                </a:solidFill>
                <a:latin typeface="Verdana"/>
                <a:cs typeface="Verdana"/>
              </a:rPr>
              <a:t>In het WHS wordt je handicap berekend over het gemiddelde van de beste 8 dagresultaten van je de laatste 20 scores.</a:t>
            </a:r>
          </a:p>
          <a:p>
            <a:pPr defTabSz="215995">
              <a:spcBef>
                <a:spcPts val="0"/>
              </a:spcBef>
              <a:spcAft>
                <a:spcPts val="500"/>
              </a:spcAft>
              <a:buClr>
                <a:srgbClr val="F87613"/>
              </a:buClr>
            </a:pPr>
            <a:endParaRPr lang="nl-NL" sz="1200">
              <a:solidFill>
                <a:srgbClr val="2A64A2"/>
              </a:solidFill>
              <a:latin typeface="Verdana"/>
              <a:cs typeface="Verdana"/>
            </a:endParaRPr>
          </a:p>
          <a:p>
            <a:pPr defTabSz="215995">
              <a:spcBef>
                <a:spcPts val="0"/>
              </a:spcBef>
              <a:spcAft>
                <a:spcPts val="500"/>
              </a:spcAft>
              <a:buClr>
                <a:srgbClr val="F87613"/>
              </a:buClr>
            </a:pPr>
            <a:r>
              <a:rPr lang="nl-NL" sz="1200">
                <a:solidFill>
                  <a:srgbClr val="2A64A2"/>
                </a:solidFill>
                <a:latin typeface="Verdana"/>
                <a:cs typeface="Verdana"/>
              </a:rPr>
              <a:t>Als je minder dan 20 scores hebt ingeleverd, dan zal het gemiddelde worden berekend over minder dan 8 scores. Daarvoor wordt de tabel gebruikt die we hebben laten zien.</a:t>
            </a:r>
          </a:p>
          <a:p>
            <a:pPr defTabSz="215995">
              <a:spcBef>
                <a:spcPts val="0"/>
              </a:spcBef>
              <a:spcAft>
                <a:spcPts val="500"/>
              </a:spcAft>
              <a:buClr>
                <a:srgbClr val="F87613"/>
              </a:buClr>
            </a:pPr>
            <a:endParaRPr lang="nl-NL" sz="1200">
              <a:solidFill>
                <a:srgbClr val="2A64A2"/>
              </a:solidFill>
              <a:latin typeface="Verdana"/>
              <a:cs typeface="Verdana"/>
            </a:endParaRPr>
          </a:p>
          <a:p>
            <a:pPr defTabSz="215995">
              <a:spcBef>
                <a:spcPts val="0"/>
              </a:spcBef>
              <a:spcAft>
                <a:spcPts val="500"/>
              </a:spcAft>
              <a:buClr>
                <a:srgbClr val="F87613"/>
              </a:buClr>
            </a:pPr>
            <a:r>
              <a:rPr lang="nl-NL" sz="1200">
                <a:solidFill>
                  <a:srgbClr val="2A64A2"/>
                </a:solidFill>
                <a:latin typeface="Verdana"/>
                <a:cs typeface="Verdana"/>
              </a:rPr>
              <a:t>Vanaf 20 ingeleverde scores werken de remmechanismen Soft Cap en Hard Cap, die een extreme verhoging van je handicap voorkomen.</a:t>
            </a:r>
          </a:p>
          <a:p>
            <a:pPr defTabSz="215995">
              <a:spcBef>
                <a:spcPts val="0"/>
              </a:spcBef>
              <a:spcAft>
                <a:spcPts val="500"/>
              </a:spcAft>
              <a:buClr>
                <a:srgbClr val="F87613"/>
              </a:buClr>
            </a:pPr>
            <a:endParaRPr lang="nl-NL" sz="1200">
              <a:solidFill>
                <a:srgbClr val="2A64A2"/>
              </a:solidFill>
              <a:latin typeface="Verdana"/>
              <a:cs typeface="Verdana"/>
            </a:endParaRPr>
          </a:p>
          <a:p>
            <a:pPr defTabSz="215995">
              <a:lnSpc>
                <a:spcPts val="1800"/>
              </a:lnSpc>
              <a:spcBef>
                <a:spcPts val="0"/>
              </a:spcBef>
              <a:spcAft>
                <a:spcPts val="500"/>
              </a:spcAft>
              <a:buClr>
                <a:srgbClr val="F87613"/>
              </a:buClr>
            </a:pPr>
            <a:r>
              <a:rPr lang="nl-NL" sz="1200">
                <a:solidFill>
                  <a:srgbClr val="2A64A2"/>
                </a:solidFill>
                <a:latin typeface="Verdana"/>
                <a:cs typeface="Verdana"/>
              </a:rPr>
              <a:t>Zorg er daarom voor dat er zo veel mogelijk scores van jou beschikbaar zijn voor maart 2021 en blijf daarna ook scores inleveren.</a:t>
            </a:r>
          </a:p>
          <a:p>
            <a:endParaRPr lang="en-US"/>
          </a:p>
        </p:txBody>
      </p:sp>
      <p:sp>
        <p:nvSpPr>
          <p:cNvPr id="4" name="Slide Number Placeholder 3"/>
          <p:cNvSpPr>
            <a:spLocks noGrp="1"/>
          </p:cNvSpPr>
          <p:nvPr>
            <p:ph type="sldNum" sz="quarter" idx="10"/>
          </p:nvPr>
        </p:nvSpPr>
        <p:spPr/>
        <p:txBody>
          <a:bodyPr/>
          <a:lstStyle/>
          <a:p>
            <a:fld id="{0C0EDDC5-CDD6-3B43-A04B-1DBE504631B4}" type="slidenum">
              <a:rPr lang="en-US" smtClean="0"/>
              <a:t>42</a:t>
            </a:fld>
            <a:endParaRPr lang="en-US"/>
          </a:p>
        </p:txBody>
      </p:sp>
    </p:spTree>
    <p:extLst>
      <p:ext uri="{BB962C8B-B14F-4D97-AF65-F5344CB8AC3E}">
        <p14:creationId xmlns:p14="http://schemas.microsoft.com/office/powerpoint/2010/main" val="458159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F937A126-8937-452F-8937-FC6F16541D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DB9C02DB-734D-4A30-AC11-7F20FC4002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20000"/>
              </a:lnSpc>
              <a:buClr>
                <a:srgbClr val="F87613"/>
              </a:buClr>
            </a:pPr>
            <a:r>
              <a:rPr lang="en-US" altLang="nl-NL" sz="1200">
                <a:solidFill>
                  <a:srgbClr val="2A64A2"/>
                </a:solidFill>
                <a:latin typeface="Verdana" panose="020B0604030504040204" pitchFamily="34" charset="0"/>
                <a:ea typeface="Verdana" panose="020B0604030504040204" pitchFamily="34" charset="0"/>
                <a:cs typeface="Verdana" panose="020B0604030504040204" pitchFamily="34" charset="0"/>
              </a:rPr>
              <a:t>Bij de overgang van EGA naar het WHS zullen de handicaps van de meeste spelers één of meer punten hoger worden dan de huidige handicap.</a:t>
            </a:r>
          </a:p>
          <a:p>
            <a:pPr eaLnBrk="1" hangingPunct="1">
              <a:lnSpc>
                <a:spcPct val="120000"/>
              </a:lnSpc>
              <a:buClr>
                <a:srgbClr val="F87613"/>
              </a:buClr>
            </a:pPr>
            <a:endParaRPr lang="en-US" altLang="nl-NL" sz="1200">
              <a:solidFill>
                <a:srgbClr val="2A64A2"/>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120000"/>
              </a:lnSpc>
              <a:buClr>
                <a:srgbClr val="F87613"/>
              </a:buClr>
            </a:pPr>
            <a:r>
              <a:rPr lang="en-US" altLang="nl-NL" sz="1200">
                <a:solidFill>
                  <a:srgbClr val="2A64A2"/>
                </a:solidFill>
                <a:latin typeface="Verdana" panose="020B0604030504040204" pitchFamily="34" charset="0"/>
                <a:ea typeface="Verdana" panose="020B0604030504040204" pitchFamily="34" charset="0"/>
                <a:cs typeface="Verdana" panose="020B0604030504040204" pitchFamily="34" charset="0"/>
              </a:rPr>
              <a:t>De handicap is hiermee een betere weergave van de speelsterkte van de speler en zal tot meer spelplezier leiden.</a:t>
            </a:r>
          </a:p>
          <a:p>
            <a:pPr eaLnBrk="1" hangingPunct="1">
              <a:lnSpc>
                <a:spcPct val="120000"/>
              </a:lnSpc>
              <a:buClr>
                <a:srgbClr val="F87613"/>
              </a:buClr>
            </a:pPr>
            <a:endParaRPr lang="en-US" altLang="nl-NL" sz="1200">
              <a:solidFill>
                <a:srgbClr val="2A64A2"/>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120000"/>
              </a:lnSpc>
              <a:buClr>
                <a:srgbClr val="F87613"/>
              </a:buClr>
            </a:pPr>
            <a:r>
              <a:rPr lang="en-US" altLang="nl-NL" sz="1200">
                <a:solidFill>
                  <a:srgbClr val="2A64A2"/>
                </a:solidFill>
                <a:latin typeface="Verdana" panose="020B0604030504040204" pitchFamily="34" charset="0"/>
                <a:ea typeface="Verdana" panose="020B0604030504040204" pitchFamily="34" charset="0"/>
                <a:cs typeface="Verdana" panose="020B0604030504040204" pitchFamily="34" charset="0"/>
              </a:rPr>
              <a:t>Het tijdpad van de transitie van EGA- naar WHS-handicaps behandelen we niet in deze presentatie, want er kunnen nog details veranderen. Het tijdspad is te vinden op golf.nl/whs.</a:t>
            </a:r>
          </a:p>
          <a:p>
            <a:pPr>
              <a:spcBef>
                <a:spcPct val="0"/>
              </a:spcBef>
            </a:pPr>
            <a:endParaRPr lang="nl-NL" altLang="nl-NL"/>
          </a:p>
        </p:txBody>
      </p:sp>
      <p:sp>
        <p:nvSpPr>
          <p:cNvPr id="57348" name="Slide Number Placeholder 3">
            <a:extLst>
              <a:ext uri="{FF2B5EF4-FFF2-40B4-BE49-F238E27FC236}">
                <a16:creationId xmlns:a16="http://schemas.microsoft.com/office/drawing/2014/main" id="{9E49A6C5-E804-4A6B-8467-99DE9A355C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B2F372E-69B2-42F5-99AE-0583EE1759B5}" type="slidenum">
              <a:rPr lang="en-US" altLang="nl-NL"/>
              <a:pPr fontAlgn="base">
                <a:spcBef>
                  <a:spcPct val="0"/>
                </a:spcBef>
                <a:spcAft>
                  <a:spcPct val="0"/>
                </a:spcAft>
              </a:pPr>
              <a:t>43</a:t>
            </a:fld>
            <a:endParaRPr lang="en-US" altLang="nl-NL"/>
          </a:p>
        </p:txBody>
      </p:sp>
    </p:spTree>
    <p:extLst>
      <p:ext uri="{BB962C8B-B14F-4D97-AF65-F5344CB8AC3E}">
        <p14:creationId xmlns:p14="http://schemas.microsoft.com/office/powerpoint/2010/main" val="25084032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215995">
              <a:lnSpc>
                <a:spcPts val="1800"/>
              </a:lnSpc>
              <a:spcBef>
                <a:spcPts val="0"/>
              </a:spcBef>
              <a:spcAft>
                <a:spcPts val="500"/>
              </a:spcAft>
              <a:buClr>
                <a:srgbClr val="F87613"/>
              </a:buClr>
              <a:buNone/>
            </a:pPr>
            <a:r>
              <a:rPr lang="nl-NL" sz="1200">
                <a:solidFill>
                  <a:srgbClr val="2A64A2"/>
                </a:solidFill>
                <a:latin typeface="Verdana"/>
                <a:cs typeface="Verdana"/>
              </a:rPr>
              <a:t>Wat verwachten we van je?</a:t>
            </a:r>
          </a:p>
          <a:p>
            <a:pPr marL="0" indent="0" defTabSz="215995">
              <a:lnSpc>
                <a:spcPts val="1800"/>
              </a:lnSpc>
              <a:spcBef>
                <a:spcPts val="0"/>
              </a:spcBef>
              <a:spcAft>
                <a:spcPts val="500"/>
              </a:spcAft>
              <a:buClr>
                <a:srgbClr val="F87613"/>
              </a:buClr>
              <a:buNone/>
            </a:pPr>
            <a:endParaRPr lang="nl-NL" sz="1200">
              <a:solidFill>
                <a:srgbClr val="2A64A2"/>
              </a:solidFill>
              <a:latin typeface="Verdana"/>
              <a:cs typeface="Verdana"/>
            </a:endParaRPr>
          </a:p>
          <a:p>
            <a:pPr defTabSz="215995">
              <a:lnSpc>
                <a:spcPts val="1800"/>
              </a:lnSpc>
              <a:spcBef>
                <a:spcPts val="0"/>
              </a:spcBef>
              <a:spcAft>
                <a:spcPts val="500"/>
              </a:spcAft>
              <a:buClr>
                <a:srgbClr val="F87613"/>
              </a:buClr>
            </a:pPr>
            <a:r>
              <a:rPr lang="nl-NL" sz="1200">
                <a:solidFill>
                  <a:srgbClr val="2A64A2"/>
                </a:solidFill>
                <a:latin typeface="Verdana"/>
                <a:cs typeface="Verdana"/>
              </a:rPr>
              <a:t>Geef van te voren aan als je een Q kaart wilt spelen, zodat je marker weet dat hij je scores moet noteren.</a:t>
            </a:r>
          </a:p>
          <a:p>
            <a:pPr defTabSz="215995">
              <a:lnSpc>
                <a:spcPts val="1800"/>
              </a:lnSpc>
              <a:spcBef>
                <a:spcPts val="0"/>
              </a:spcBef>
              <a:spcAft>
                <a:spcPts val="500"/>
              </a:spcAft>
              <a:buClr>
                <a:srgbClr val="F87613"/>
              </a:buClr>
            </a:pPr>
            <a:endParaRPr lang="nl-NL" sz="1200">
              <a:solidFill>
                <a:srgbClr val="2A64A2"/>
              </a:solidFill>
              <a:latin typeface="Verdana"/>
              <a:cs typeface="Verdana"/>
            </a:endParaRPr>
          </a:p>
          <a:p>
            <a:pPr defTabSz="215995">
              <a:lnSpc>
                <a:spcPts val="1800"/>
              </a:lnSpc>
              <a:spcBef>
                <a:spcPts val="0"/>
              </a:spcBef>
              <a:spcAft>
                <a:spcPts val="500"/>
              </a:spcAft>
              <a:buClr>
                <a:srgbClr val="F87613"/>
              </a:buClr>
            </a:pPr>
            <a:r>
              <a:rPr lang="nl-NL" sz="1200">
                <a:solidFill>
                  <a:srgbClr val="2A64A2"/>
                </a:solidFill>
                <a:latin typeface="Verdana"/>
                <a:cs typeface="Verdana"/>
              </a:rPr>
              <a:t>Vul op elke hole je bruto score in. (Als je Stableford speelt en op een hole geen Stableford-punten meer kunt behalen, noteer dan een 11.)</a:t>
            </a:r>
          </a:p>
          <a:p>
            <a:pPr defTabSz="215995">
              <a:lnSpc>
                <a:spcPts val="1800"/>
              </a:lnSpc>
              <a:spcBef>
                <a:spcPts val="0"/>
              </a:spcBef>
              <a:spcAft>
                <a:spcPts val="500"/>
              </a:spcAft>
              <a:buClr>
                <a:srgbClr val="F87613"/>
              </a:buClr>
            </a:pPr>
            <a:endParaRPr lang="nl-NL" sz="1200">
              <a:solidFill>
                <a:srgbClr val="2A64A2"/>
              </a:solidFill>
              <a:latin typeface="Verdana"/>
              <a:cs typeface="Verdana"/>
            </a:endParaRPr>
          </a:p>
          <a:p>
            <a:pPr defTabSz="215995">
              <a:lnSpc>
                <a:spcPts val="1800"/>
              </a:lnSpc>
              <a:spcBef>
                <a:spcPts val="0"/>
              </a:spcBef>
              <a:spcAft>
                <a:spcPts val="500"/>
              </a:spcAft>
              <a:buClr>
                <a:srgbClr val="F87613"/>
              </a:buClr>
            </a:pPr>
            <a:r>
              <a:rPr lang="nl-NL" sz="1200">
                <a:solidFill>
                  <a:srgbClr val="2A64A2"/>
                </a:solidFill>
                <a:latin typeface="Verdana"/>
                <a:cs typeface="Verdana"/>
              </a:rPr>
              <a:t>Als je een ronde van 18 holes niet kunt voltooien, vertel dan aan je handicapcommissie wat de reden was.</a:t>
            </a:r>
          </a:p>
          <a:p>
            <a:pPr defTabSz="215995">
              <a:lnSpc>
                <a:spcPts val="1800"/>
              </a:lnSpc>
              <a:spcBef>
                <a:spcPts val="0"/>
              </a:spcBef>
              <a:spcAft>
                <a:spcPts val="500"/>
              </a:spcAft>
              <a:buClr>
                <a:srgbClr val="F87613"/>
              </a:buClr>
            </a:pPr>
            <a:endParaRPr lang="nl-NL" sz="1200">
              <a:solidFill>
                <a:srgbClr val="2A64A2"/>
              </a:solidFill>
              <a:latin typeface="Verdana"/>
              <a:cs typeface="Verdana"/>
            </a:endParaRPr>
          </a:p>
          <a:p>
            <a:pPr defTabSz="215995">
              <a:lnSpc>
                <a:spcPts val="1800"/>
              </a:lnSpc>
              <a:spcBef>
                <a:spcPts val="0"/>
              </a:spcBef>
              <a:spcAft>
                <a:spcPts val="500"/>
              </a:spcAft>
              <a:buClr>
                <a:srgbClr val="F87613"/>
              </a:buClr>
            </a:pPr>
            <a:r>
              <a:rPr lang="nl-NL" sz="1200">
                <a:solidFill>
                  <a:srgbClr val="2A64A2"/>
                </a:solidFill>
                <a:latin typeface="Verdana"/>
                <a:cs typeface="Verdana"/>
              </a:rPr>
              <a:t>Als je buitenlandse scores invoert of inlevert, lever dan alle benodigde gegevens aan: je holescores, de par, de Course Rating, de Slope Rating en de PCC van de dag. </a:t>
            </a:r>
          </a:p>
        </p:txBody>
      </p:sp>
      <p:sp>
        <p:nvSpPr>
          <p:cNvPr id="4" name="Slide Number Placeholder 3"/>
          <p:cNvSpPr>
            <a:spLocks noGrp="1"/>
          </p:cNvSpPr>
          <p:nvPr>
            <p:ph type="sldNum" sz="quarter" idx="10"/>
          </p:nvPr>
        </p:nvSpPr>
        <p:spPr/>
        <p:txBody>
          <a:bodyPr/>
          <a:lstStyle/>
          <a:p>
            <a:fld id="{0C0EDDC5-CDD6-3B43-A04B-1DBE504631B4}" type="slidenum">
              <a:rPr lang="en-US" smtClean="0"/>
              <a:t>44</a:t>
            </a:fld>
            <a:endParaRPr lang="en-US"/>
          </a:p>
        </p:txBody>
      </p:sp>
    </p:spTree>
    <p:extLst>
      <p:ext uri="{BB962C8B-B14F-4D97-AF65-F5344CB8AC3E}">
        <p14:creationId xmlns:p14="http://schemas.microsoft.com/office/powerpoint/2010/main" val="4022214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15995">
              <a:lnSpc>
                <a:spcPts val="1800"/>
              </a:lnSpc>
              <a:spcBef>
                <a:spcPts val="0"/>
              </a:spcBef>
              <a:spcAft>
                <a:spcPts val="500"/>
              </a:spcAft>
              <a:buClr>
                <a:srgbClr val="F87613"/>
              </a:buClr>
            </a:pPr>
            <a:r>
              <a:rPr lang="nl-NL" sz="1200">
                <a:solidFill>
                  <a:srgbClr val="2A64A2"/>
                </a:solidFill>
                <a:latin typeface="Verdana"/>
                <a:cs typeface="Verdana"/>
              </a:rPr>
              <a:t>Vragen over de aanpassing van je handicap bij de overgang naar het WHS of daarna? Neem contact met ons op.</a:t>
            </a:r>
          </a:p>
          <a:p>
            <a:pPr defTabSz="215995">
              <a:lnSpc>
                <a:spcPts val="1800"/>
              </a:lnSpc>
              <a:spcBef>
                <a:spcPts val="0"/>
              </a:spcBef>
              <a:spcAft>
                <a:spcPts val="500"/>
              </a:spcAft>
              <a:buClr>
                <a:srgbClr val="F87613"/>
              </a:buClr>
            </a:pPr>
            <a:endParaRPr lang="nl-NL" sz="1200">
              <a:solidFill>
                <a:srgbClr val="2A64A2"/>
              </a:solidFill>
              <a:latin typeface="Verdana"/>
              <a:cs typeface="Verdana"/>
            </a:endParaRPr>
          </a:p>
          <a:p>
            <a:pPr defTabSz="215995">
              <a:lnSpc>
                <a:spcPts val="1800"/>
              </a:lnSpc>
              <a:spcBef>
                <a:spcPts val="0"/>
              </a:spcBef>
              <a:spcAft>
                <a:spcPts val="500"/>
              </a:spcAft>
              <a:buClr>
                <a:srgbClr val="F87613"/>
              </a:buClr>
            </a:pPr>
            <a:r>
              <a:rPr lang="nl-NL" sz="1200">
                <a:solidFill>
                  <a:srgbClr val="2A64A2"/>
                </a:solidFill>
                <a:latin typeface="Verdana"/>
                <a:cs typeface="Verdana"/>
              </a:rPr>
              <a:t>Als je door omstandigheden (o.a. ziekte, blessure of leeftijd) een periode minder goed kunt spelen, meld dat dan. Als handicapcommissie kunnen we dan in overleg met jou kijken of een aanpassing van je handicap nodig is.</a:t>
            </a:r>
          </a:p>
          <a:p>
            <a:pPr defTabSz="215995">
              <a:lnSpc>
                <a:spcPts val="1800"/>
              </a:lnSpc>
              <a:spcBef>
                <a:spcPts val="0"/>
              </a:spcBef>
              <a:spcAft>
                <a:spcPts val="500"/>
              </a:spcAft>
              <a:buClr>
                <a:srgbClr val="F87613"/>
              </a:buClr>
            </a:pPr>
            <a:endParaRPr lang="nl-NL" sz="1200">
              <a:solidFill>
                <a:srgbClr val="2A64A2"/>
              </a:solidFill>
              <a:latin typeface="Verdana"/>
              <a:cs typeface="Verdana"/>
            </a:endParaRPr>
          </a:p>
          <a:p>
            <a:pPr defTabSz="215995">
              <a:lnSpc>
                <a:spcPts val="1800"/>
              </a:lnSpc>
              <a:spcBef>
                <a:spcPts val="0"/>
              </a:spcBef>
              <a:spcAft>
                <a:spcPts val="500"/>
              </a:spcAft>
              <a:buClr>
                <a:srgbClr val="F87613"/>
              </a:buClr>
            </a:pPr>
            <a:r>
              <a:rPr lang="nl-NL" sz="1200">
                <a:solidFill>
                  <a:srgbClr val="2A64A2"/>
                </a:solidFill>
                <a:latin typeface="Verdana"/>
                <a:cs typeface="Verdana"/>
              </a:rPr>
              <a:t>Meer informatie over het WHS kun je vinden op </a:t>
            </a:r>
            <a:r>
              <a:rPr lang="nl-NL" sz="1200">
                <a:solidFill>
                  <a:srgbClr val="2A64A2"/>
                </a:solidFill>
                <a:latin typeface="Verdana"/>
                <a:cs typeface="Verdana"/>
                <a:hlinkClick r:id="rId3"/>
              </a:rPr>
              <a:t>golf.nl/whs</a:t>
            </a:r>
            <a:r>
              <a:rPr lang="nl-NL" sz="1200">
                <a:solidFill>
                  <a:srgbClr val="2A64A2"/>
                </a:solidFill>
                <a:latin typeface="Verdana"/>
                <a:cs typeface="Verdana"/>
              </a:rPr>
              <a:t> of op de clubwebsite.</a:t>
            </a:r>
          </a:p>
        </p:txBody>
      </p:sp>
      <p:sp>
        <p:nvSpPr>
          <p:cNvPr id="4" name="Slide Number Placeholder 3"/>
          <p:cNvSpPr>
            <a:spLocks noGrp="1"/>
          </p:cNvSpPr>
          <p:nvPr>
            <p:ph type="sldNum" sz="quarter" idx="10"/>
          </p:nvPr>
        </p:nvSpPr>
        <p:spPr/>
        <p:txBody>
          <a:bodyPr/>
          <a:lstStyle/>
          <a:p>
            <a:fld id="{0C0EDDC5-CDD6-3B43-A04B-1DBE504631B4}" type="slidenum">
              <a:rPr lang="en-US" smtClean="0"/>
              <a:t>45</a:t>
            </a:fld>
            <a:endParaRPr lang="en-US"/>
          </a:p>
        </p:txBody>
      </p:sp>
    </p:spTree>
    <p:extLst>
      <p:ext uri="{BB962C8B-B14F-4D97-AF65-F5344CB8AC3E}">
        <p14:creationId xmlns:p14="http://schemas.microsoft.com/office/powerpoint/2010/main" val="18678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het zojuist al genoemd. Na de invoering van het WHS kun in elk land ter wereld met Nederlandse of buitenlandse vrienden spelen en een score voor je handicap inleveren.</a:t>
            </a:r>
          </a:p>
          <a:p>
            <a:endParaRPr lang="nl-NL"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nl-NL" dirty="0"/>
              <a:t>Om je nieuwe handicap te kunnen berekenen na een ronde in het buitenland hebben we wel wat gegevens van je nodig. </a:t>
            </a:r>
          </a:p>
          <a:p>
            <a:endParaRPr lang="nl-NL" dirty="0"/>
          </a:p>
          <a:p>
            <a:r>
              <a:rPr lang="nl-NL" dirty="0"/>
              <a:t>-We hebben je bruto score per hole nodig. (Bij </a:t>
            </a:r>
            <a:r>
              <a:rPr lang="nl-NL" dirty="0" err="1"/>
              <a:t>Stableford</a:t>
            </a:r>
            <a:r>
              <a:rPr lang="nl-NL" dirty="0"/>
              <a:t>, als je geen punten meer kunt behalen, vul je een 11 in als score; hierover volgt later meer.)</a:t>
            </a:r>
          </a:p>
          <a:p>
            <a:r>
              <a:rPr lang="nl-NL" dirty="0"/>
              <a:t>-De Course Rating van de baan.</a:t>
            </a:r>
          </a:p>
          <a:p>
            <a:r>
              <a:rPr lang="nl-NL" dirty="0"/>
              <a:t>-De </a:t>
            </a:r>
            <a:r>
              <a:rPr lang="nl-NL" dirty="0" err="1"/>
              <a:t>Slope</a:t>
            </a:r>
            <a:r>
              <a:rPr lang="nl-NL" dirty="0"/>
              <a:t> Rating.</a:t>
            </a:r>
          </a:p>
          <a:p>
            <a:r>
              <a:rPr lang="nl-NL" dirty="0"/>
              <a:t>-De par van de baan.</a:t>
            </a:r>
          </a:p>
          <a:p>
            <a:r>
              <a:rPr lang="nl-NL" dirty="0"/>
              <a:t>-En de PCC van de dag. (Later meer hierover.)</a:t>
            </a:r>
          </a:p>
          <a:p>
            <a:endParaRPr lang="nl-NL" dirty="0"/>
          </a:p>
          <a:p>
            <a:r>
              <a:rPr lang="nl-NL" dirty="0"/>
              <a:t>Deze gegevens vind je meestal op de scorekaart of op de website van de baan die je speelt.</a:t>
            </a:r>
          </a:p>
          <a:p>
            <a:endParaRPr lang="nl-NL" dirty="0"/>
          </a:p>
          <a:p>
            <a:r>
              <a:rPr lang="nl-NL" dirty="0"/>
              <a:t>Lever je score bij voorkeur digitaal in bij de handicapcommissie van je club. Maar je mag ook een papieren scorekaart inleveren.</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5</a:t>
            </a:fld>
            <a:endParaRPr lang="en-US"/>
          </a:p>
        </p:txBody>
      </p:sp>
    </p:spTree>
    <p:extLst>
      <p:ext uri="{BB962C8B-B14F-4D97-AF65-F5344CB8AC3E}">
        <p14:creationId xmlns:p14="http://schemas.microsoft.com/office/powerpoint/2010/main" val="2881646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Dit hebben we ook net genoemd: dat je in het WHS onder voorwaarden een ronde van 10+ holes mag spelen die meetelt voor je handicap. Dat mag alleen onder bepaalde voorwaarden. Wat zijn de criteria?</a:t>
            </a:r>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nl-NL"/>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nl-NL"/>
              <a:t>-Als hole 12 bijvoorbeeld stopt bij het clubhuis, dan mag je beslissen een 12-holes ronde te spelen en na hole 12 je ronde te beëindigen. </a:t>
            </a:r>
            <a:r>
              <a:rPr lang="nl-NL" altLang="nl-NL" sz="1200">
                <a:ln>
                  <a:noFill/>
                </a:ln>
                <a:latin typeface="Verdana" panose="020B0604030504040204" pitchFamily="34" charset="0"/>
              </a:rPr>
              <a:t>Het zal dus per baan verschillen of en een 12-holes ronde mag spelen of een 13-holes ronde, etc. Dit heeft te maken met veiligheid en doorstroming in de baan. Als hole 12 bij het clubhuis eindigt, dan kun je veilig de baan verlaten en veroorzaak je geen vetraging omdat je holes moet oversteken waar andere golfers spelen. </a:t>
            </a:r>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nl-NL" altLang="nl-NL" sz="1200">
                <a:ln>
                  <a:noFill/>
                </a:ln>
                <a:latin typeface="Verdana" panose="020B0604030504040204" pitchFamily="34" charset="0"/>
              </a:rPr>
              <a:t>Je moet aan je marker doorgeven hoeveel holes je wil spelen. Als hole 12 eindigt bij het clubhuis en je wil een 12-holes ronde spelen, dan </a:t>
            </a:r>
            <a:r>
              <a:rPr lang="nl-NL"/>
              <a:t>moet je dat dus van te voren aan je marker doorgeven. </a:t>
            </a:r>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nl-NL"/>
              <a:t>Dat je onder voorwaarden ronden tussen de 9 en 18 holes mag spelen, </a:t>
            </a:r>
            <a:r>
              <a:rPr lang="nl-NL" altLang="nl-NL" sz="1200">
                <a:ln>
                  <a:noFill/>
                </a:ln>
                <a:latin typeface="Verdana" panose="020B0604030504040204" pitchFamily="34" charset="0"/>
              </a:rPr>
              <a:t>biedt spelers en clubs meer variatie. Als hole 12 eindigt bij het clubhuis, dan kan de club een 12-holes wedstrijd organiseren. </a:t>
            </a:r>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nl-NL" altLang="nl-NL" sz="1200">
              <a:ln>
                <a:noFill/>
              </a:ln>
              <a:latin typeface="Verdana" panose="020B0604030504040204" pitchFamily="34" charset="0"/>
            </a:endParaRPr>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nl-NL" altLang="nl-NL" sz="1200">
                <a:ln>
                  <a:noFill/>
                </a:ln>
                <a:latin typeface="Verdana" panose="020B0604030504040204" pitchFamily="34" charset="0"/>
              </a:rPr>
              <a:t>-</a:t>
            </a:r>
            <a:r>
              <a:rPr lang="nl-NL"/>
              <a:t>Een score tussen de 9 en 18 holes telt ook mee voor je handicap als je je ronde niet hebt kunnen afmaken </a:t>
            </a:r>
            <a:r>
              <a:rPr lang="nl-NL" altLang="nl-NL" sz="1200">
                <a:ln>
                  <a:noFill/>
                </a:ln>
                <a:latin typeface="Verdana" panose="020B0604030504040204" pitchFamily="34" charset="0"/>
              </a:rPr>
              <a:t>door duisternis, ziekte of onweer.  </a:t>
            </a:r>
            <a:r>
              <a:rPr lang="nl-NL"/>
              <a:t>Wil je in deze gevallen zo vriendelijk zijn de reden op de scorekaart te vermelden of dit per e-mail door te geven? Dan weten wij als handicapcommissie waarom je minder holes hebt kunnen spelen dan gepland. De handicapcommissie kan dan beoordelen of er bij een afgebroken ronde sprake is geweest van een goede reden. </a:t>
            </a:r>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nl-NL"/>
          </a:p>
          <a:p>
            <a:pPr marL="0" indent="0">
              <a:buFont typeface="Arial" panose="020B0604020202020204" pitchFamily="34" charset="0"/>
              <a:buNone/>
            </a:pPr>
            <a:r>
              <a:rPr lang="nl-NL"/>
              <a:t>Bij een ronde van 10+ holes moeten </a:t>
            </a:r>
            <a:r>
              <a:rPr lang="nl-NL" altLang="nl-NL" sz="1200">
                <a:ln>
                  <a:noFill/>
                </a:ln>
                <a:latin typeface="Verdana" panose="020B0604030504040204" pitchFamily="34" charset="0"/>
              </a:rPr>
              <a:t>aaneengesloten holes gespeeld zijn (je kunt voor je handicap niet hole 1 tot en met 9 spelen en dan nog even hole 17 en 18 eraan vastplakken). En bij minder dan 9 gespeelde holes wordt een kaart niet geaccepteerd.</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6</a:t>
            </a:fld>
            <a:endParaRPr lang="en-US"/>
          </a:p>
        </p:txBody>
      </p:sp>
    </p:spTree>
    <p:extLst>
      <p:ext uri="{BB962C8B-B14F-4D97-AF65-F5344CB8AC3E}">
        <p14:creationId xmlns:p14="http://schemas.microsoft.com/office/powerpoint/2010/main" val="973638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nl-NL" altLang="nl-NL" sz="1200">
                <a:ln>
                  <a:noFill/>
                </a:ln>
                <a:latin typeface="Verdana" panose="020B0604030504040204" pitchFamily="34" charset="0"/>
              </a:rPr>
              <a:t>Scores van 9 holes en scores tussen de 9 en 18 holes worden door de computer altijd tot een 18-holes score omgerekend.</a:t>
            </a:r>
          </a:p>
          <a:p>
            <a:endParaRPr lang="nl-NL"/>
          </a:p>
          <a:p>
            <a:r>
              <a:rPr lang="nl-NL"/>
              <a:t>Hoe werkt dat bij scores over 9 tot 17 holes?</a:t>
            </a:r>
          </a:p>
          <a:p>
            <a:endParaRPr lang="nl-NL"/>
          </a:p>
          <a:p>
            <a:r>
              <a:rPr lang="nl-NL"/>
              <a:t>-Als je 9 tot 13 holes hebt gespeeld, dan vult de computer op de eerste niet gespeelde hole automatisch een netto par +1 in. Op de overige holes vult de computer een netto par in.</a:t>
            </a:r>
          </a:p>
          <a:p>
            <a:endParaRPr lang="nl-NL"/>
          </a:p>
          <a:p>
            <a:r>
              <a:rPr lang="nl-NL"/>
              <a:t>-Als je 14 holes of meer hebt gespeeld, dan vult de computer op de niet gespeelde holes een netto par in.</a:t>
            </a:r>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7</a:t>
            </a:fld>
            <a:endParaRPr lang="en-US"/>
          </a:p>
        </p:txBody>
      </p:sp>
    </p:spTree>
    <p:extLst>
      <p:ext uri="{BB962C8B-B14F-4D97-AF65-F5344CB8AC3E}">
        <p14:creationId xmlns:p14="http://schemas.microsoft.com/office/powerpoint/2010/main" val="2346567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Veel actieve spelers hebben een handicap en veel actieve spelers doen mee aan de NGF Competitie. </a:t>
            </a:r>
          </a:p>
          <a:p>
            <a:endParaRPr lang="nl-NL"/>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t>In de competitie van 2021 (we hopen dat die kan doorgaan) zal de WHS-handicap gelden. Maar iedereen die op 31 december 2020 een EGA-handicap van 36,0 of lager heeft, mag deelnemen aan de NGF Competitie in het voorjaar van 2021.</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a:p>
          <a:p>
            <a:pPr marL="0" marR="0" lvl="0" indent="0" algn="l" defTabSz="457200" rtl="0" eaLnBrk="1" fontAlgn="base" latinLnBrk="0" hangingPunct="1">
              <a:lnSpc>
                <a:spcPct val="100000"/>
              </a:lnSpc>
              <a:spcBef>
                <a:spcPct val="30000"/>
              </a:spcBef>
              <a:spcAft>
                <a:spcPct val="0"/>
              </a:spcAft>
              <a:buClrTx/>
              <a:buSzTx/>
              <a:buFontTx/>
              <a:buNone/>
              <a:tabLst/>
              <a:defRPr/>
            </a:pPr>
            <a:r>
              <a:rPr lang="nl-NL" sz="1200"/>
              <a:t>Elke club bepaalt zelf hoeveel teams er worden ingeschreven en wat de criteria zijn om in een team te komen.</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sz="1200"/>
          </a:p>
          <a:p>
            <a:pPr marL="0" marR="0" lvl="0" indent="0" algn="l" defTabSz="457200" rtl="0" eaLnBrk="1" fontAlgn="base" latinLnBrk="0" hangingPunct="1">
              <a:lnSpc>
                <a:spcPct val="100000"/>
              </a:lnSpc>
              <a:spcBef>
                <a:spcPct val="30000"/>
              </a:spcBef>
              <a:spcAft>
                <a:spcPct val="0"/>
              </a:spcAft>
              <a:buClrTx/>
              <a:buSzTx/>
              <a:buFontTx/>
              <a:buNone/>
              <a:tabLst/>
              <a:defRPr/>
            </a:pPr>
            <a:endParaRPr lang="nl-NL"/>
          </a:p>
          <a:p>
            <a:endParaRPr lang="nl-NL"/>
          </a:p>
          <a:p>
            <a:endParaRPr lang="nl-NL"/>
          </a:p>
        </p:txBody>
      </p:sp>
      <p:sp>
        <p:nvSpPr>
          <p:cNvPr id="4" name="Tijdelijke aanduiding voor dianummer 3"/>
          <p:cNvSpPr>
            <a:spLocks noGrp="1"/>
          </p:cNvSpPr>
          <p:nvPr>
            <p:ph type="sldNum" sz="quarter" idx="5"/>
          </p:nvPr>
        </p:nvSpPr>
        <p:spPr/>
        <p:txBody>
          <a:bodyPr/>
          <a:lstStyle/>
          <a:p>
            <a:pPr>
              <a:defRPr/>
            </a:pPr>
            <a:fld id="{8C43E5E6-02FC-4940-9233-115F48D24014}" type="slidenum">
              <a:rPr lang="en-US" smtClean="0"/>
              <a:pPr>
                <a:defRPr/>
              </a:pPr>
              <a:t>8</a:t>
            </a:fld>
            <a:endParaRPr lang="en-US"/>
          </a:p>
        </p:txBody>
      </p:sp>
    </p:spTree>
    <p:extLst>
      <p:ext uri="{BB962C8B-B14F-4D97-AF65-F5344CB8AC3E}">
        <p14:creationId xmlns:p14="http://schemas.microsoft.com/office/powerpoint/2010/main" val="2466380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hebben nu een aantal veranderingen besproken. Maar wat blijft hetzelfde in het Wereld Handicap Systeem?</a:t>
            </a:r>
          </a:p>
          <a:p>
            <a:endParaRPr lang="en-US"/>
          </a:p>
          <a:p>
            <a:pPr marL="0" marR="0" lvl="0" indent="0" algn="l" defTabSz="457200" rtl="0" eaLnBrk="1" fontAlgn="base" latinLnBrk="0" hangingPunct="1">
              <a:lnSpc>
                <a:spcPct val="100000"/>
              </a:lnSpc>
              <a:spcBef>
                <a:spcPct val="30000"/>
              </a:spcBef>
              <a:spcAft>
                <a:spcPct val="0"/>
              </a:spcAft>
              <a:buClrTx/>
              <a:buSzTx/>
              <a:buFontTx/>
              <a:buNone/>
              <a:tabLst/>
              <a:defRPr/>
            </a:pPr>
            <a:r>
              <a:rPr lang="en-US"/>
              <a:t>-Je </a:t>
            </a:r>
            <a:r>
              <a:rPr lang="en-US" err="1"/>
              <a:t>moet</a:t>
            </a:r>
            <a:r>
              <a:rPr lang="en-US"/>
              <a:t> net als vroeger vooraf </a:t>
            </a:r>
            <a:r>
              <a:rPr lang="en-US" err="1"/>
              <a:t>aangeven</a:t>
            </a:r>
            <a:r>
              <a:rPr lang="en-US"/>
              <a:t> dat je een Q kaart </a:t>
            </a:r>
            <a:r>
              <a:rPr lang="en-US" err="1"/>
              <a:t>gaat</a:t>
            </a:r>
            <a:r>
              <a:rPr lang="en-US"/>
              <a:t> spelen, uiterlijk op de eerste tee. Want je marker moet weten dat hij jouw scores vanaf de eerste hole moet noteren.</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p>
          <a:p>
            <a:r>
              <a:rPr lang="en-US"/>
              <a:t>(Maar wat anders is als het WHS wordt ingevoerd is dit: als je op jouw baan bijvoorbeeld een 9-holes, 12-holes, 14-holes en 18-holes q ronde mag spelen, dan moet je voor je ronde aangeven of je 9, 12, 14 of 18 holes gaat spelen. Je marker moet dat weten.)</a:t>
            </a:r>
          </a:p>
          <a:p>
            <a:endParaRPr lang="en-US"/>
          </a:p>
          <a:p>
            <a:r>
              <a:rPr lang="nl-NL" sz="1200">
                <a:solidFill>
                  <a:srgbClr val="2A64A2"/>
                </a:solidFill>
                <a:latin typeface="Verdana"/>
                <a:cs typeface="Verdana"/>
              </a:rPr>
              <a:t>-Je moet ook een toegestane spelvorm spelen. Daarover zo meteen meer.</a:t>
            </a:r>
          </a:p>
          <a:p>
            <a:endParaRPr lang="nl-NL" sz="1200">
              <a:solidFill>
                <a:srgbClr val="2A64A2"/>
              </a:solidFill>
              <a:latin typeface="Verdana"/>
              <a:cs typeface="Verdana"/>
            </a:endParaRPr>
          </a:p>
          <a:p>
            <a:pPr defTabSz="162000">
              <a:spcBef>
                <a:spcPts val="0"/>
              </a:spcBef>
              <a:spcAft>
                <a:spcPts val="375"/>
              </a:spcAft>
              <a:buClr>
                <a:srgbClr val="F87613"/>
              </a:buClr>
            </a:pPr>
            <a:r>
              <a:rPr lang="nl-NL" sz="1200">
                <a:solidFill>
                  <a:srgbClr val="2A64A2"/>
                </a:solidFill>
                <a:latin typeface="Verdana"/>
                <a:cs typeface="Verdana"/>
              </a:rPr>
              <a:t>-Je marker moet de score (digitaal) goedkeuren.</a:t>
            </a:r>
          </a:p>
          <a:p>
            <a:pPr defTabSz="162000">
              <a:spcBef>
                <a:spcPts val="0"/>
              </a:spcBef>
              <a:spcAft>
                <a:spcPts val="375"/>
              </a:spcAft>
              <a:buClr>
                <a:srgbClr val="F87613"/>
              </a:buClr>
            </a:pPr>
            <a:endParaRPr lang="nl-NL" sz="1200">
              <a:solidFill>
                <a:srgbClr val="2A64A2"/>
              </a:solidFill>
              <a:latin typeface="Verdana"/>
              <a:cs typeface="Verdana"/>
            </a:endParaRPr>
          </a:p>
          <a:p>
            <a:pPr defTabSz="162000">
              <a:spcBef>
                <a:spcPts val="0"/>
              </a:spcBef>
              <a:spcAft>
                <a:spcPts val="375"/>
              </a:spcAft>
              <a:buClr>
                <a:srgbClr val="F87613"/>
              </a:buClr>
            </a:pPr>
            <a:r>
              <a:rPr lang="nl-NL" sz="1200">
                <a:solidFill>
                  <a:srgbClr val="2A64A2"/>
                </a:solidFill>
                <a:latin typeface="Verdana"/>
                <a:cs typeface="Verdana"/>
              </a:rPr>
              <a:t>-Wat ook niet verandert is dit: Je WHS-handicap reflecteert je potentiële speelsterkte, net als je EGA-handicap dat nu doet. Het is nu en in de toekomst heel normaal dat je geregeld niet je handicapniveau haalt.</a:t>
            </a:r>
          </a:p>
          <a:p>
            <a:endParaRPr lang="en-US"/>
          </a:p>
        </p:txBody>
      </p:sp>
      <p:sp>
        <p:nvSpPr>
          <p:cNvPr id="4" name="Slide Number Placeholder 3"/>
          <p:cNvSpPr>
            <a:spLocks noGrp="1"/>
          </p:cNvSpPr>
          <p:nvPr>
            <p:ph type="sldNum" sz="quarter" idx="10"/>
          </p:nvPr>
        </p:nvSpPr>
        <p:spPr/>
        <p:txBody>
          <a:bodyPr/>
          <a:lstStyle/>
          <a:p>
            <a:fld id="{0C0EDDC5-CDD6-3B43-A04B-1DBE504631B4}" type="slidenum">
              <a:rPr lang="en-US" smtClean="0"/>
              <a:t>9</a:t>
            </a:fld>
            <a:endParaRPr lang="en-US"/>
          </a:p>
        </p:txBody>
      </p:sp>
    </p:spTree>
    <p:extLst>
      <p:ext uri="{BB962C8B-B14F-4D97-AF65-F5344CB8AC3E}">
        <p14:creationId xmlns:p14="http://schemas.microsoft.com/office/powerpoint/2010/main" val="2870508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0" y="1"/>
            <a:ext cx="9143999" cy="5143500"/>
          </a:xfrm>
        </p:spPr>
        <p:txBody>
          <a:bodyPr rtlCol="0" anchor="ctr" anchorCtr="1">
            <a:normAutofit/>
          </a:bodyPr>
          <a:lstStyle>
            <a:lvl1pPr marL="0" indent="0">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5" name="Text Placeholder 4"/>
          <p:cNvSpPr>
            <a:spLocks noGrp="1"/>
          </p:cNvSpPr>
          <p:nvPr>
            <p:ph type="body" sz="quarter" idx="14"/>
          </p:nvPr>
        </p:nvSpPr>
        <p:spPr>
          <a:xfrm>
            <a:off x="4464049" y="1595438"/>
            <a:ext cx="4679950" cy="1795766"/>
          </a:xfrm>
          <a:solidFill>
            <a:schemeClr val="bg1"/>
          </a:solidFill>
        </p:spPr>
        <p:txBody>
          <a:bodyPr lIns="360000" tIns="630000" rIns="180000" bIns="18000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8" name="Picture Placeholder 7"/>
          <p:cNvSpPr>
            <a:spLocks noGrp="1"/>
          </p:cNvSpPr>
          <p:nvPr>
            <p:ph type="pic" sz="quarter" idx="15"/>
          </p:nvPr>
        </p:nvSpPr>
        <p:spPr>
          <a:xfrm>
            <a:off x="8093676" y="174813"/>
            <a:ext cx="654383" cy="915940"/>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20" name="Content Placeholder 19"/>
          <p:cNvSpPr>
            <a:spLocks noGrp="1"/>
          </p:cNvSpPr>
          <p:nvPr>
            <p:ph sz="quarter" idx="16"/>
          </p:nvPr>
        </p:nvSpPr>
        <p:spPr>
          <a:xfrm flipV="1">
            <a:off x="4836131" y="2144505"/>
            <a:ext cx="248121" cy="18000"/>
          </a:xfrm>
          <a:solidFill>
            <a:srgbClr val="F87613"/>
          </a:solidFill>
        </p:spPr>
        <p:txBody>
          <a:bodyPr/>
          <a:lstStyle>
            <a:lvl1pPr marL="0" indent="0">
              <a:buNone/>
              <a:defRPr/>
            </a:lvl1pPr>
          </a:lstStyle>
          <a:p>
            <a:pPr lvl="0"/>
            <a:r>
              <a:rPr lang="nl-NL"/>
              <a:t>Klikken om de tekststijl van het model te bewerken</a:t>
            </a:r>
          </a:p>
        </p:txBody>
      </p:sp>
      <p:sp>
        <p:nvSpPr>
          <p:cNvPr id="3" name="Text Placeholder 2"/>
          <p:cNvSpPr>
            <a:spLocks noGrp="1"/>
          </p:cNvSpPr>
          <p:nvPr>
            <p:ph type="body" sz="quarter" idx="17"/>
          </p:nvPr>
        </p:nvSpPr>
        <p:spPr>
          <a:xfrm>
            <a:off x="4836131" y="2696390"/>
            <a:ext cx="3168651" cy="358476"/>
          </a:xfrm>
        </p:spPr>
        <p:txBody>
          <a:bodyPr lIns="0">
            <a:normAutofit/>
          </a:bodyPr>
          <a:lstStyle>
            <a:lvl1pPr marL="0" indent="0">
              <a:buNone/>
              <a:defRPr sz="1000">
                <a:solidFill>
                  <a:srgbClr val="2964A2"/>
                </a:solidFill>
                <a:latin typeface=""/>
              </a:defRPr>
            </a:lvl1pPr>
          </a:lstStyle>
          <a:p>
            <a:pPr lvl="0"/>
            <a:r>
              <a:rPr lang="nl-NL"/>
              <a:t>Klikken om de tekststijl van het model te bewerken</a:t>
            </a:r>
          </a:p>
        </p:txBody>
      </p:sp>
    </p:spTree>
    <p:extLst>
      <p:ext uri="{BB962C8B-B14F-4D97-AF65-F5344CB8AC3E}">
        <p14:creationId xmlns:p14="http://schemas.microsoft.com/office/powerpoint/2010/main" val="1523395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3" name="Picture Placeholder 2"/>
          <p:cNvSpPr>
            <a:spLocks noGrp="1"/>
          </p:cNvSpPr>
          <p:nvPr>
            <p:ph type="pic" idx="13"/>
          </p:nvPr>
        </p:nvSpPr>
        <p:spPr>
          <a:xfrm>
            <a:off x="2" y="1"/>
            <a:ext cx="9143998" cy="5143500"/>
          </a:xfrm>
        </p:spPr>
        <p:txBody>
          <a:bodyPr rtlCol="0" anchor="ctr" anchorCtr="1">
            <a:normAutofit/>
          </a:bodyPr>
          <a:lstStyle>
            <a:lvl1pPr marL="0" indent="0">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6" name="Picture Placeholder 7"/>
          <p:cNvSpPr>
            <a:spLocks noGrp="1"/>
          </p:cNvSpPr>
          <p:nvPr>
            <p:ph type="pic" sz="quarter" idx="15"/>
          </p:nvPr>
        </p:nvSpPr>
        <p:spPr>
          <a:xfrm>
            <a:off x="4127471" y="2128108"/>
            <a:ext cx="882813" cy="887584"/>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Tree>
    <p:extLst>
      <p:ext uri="{BB962C8B-B14F-4D97-AF65-F5344CB8AC3E}">
        <p14:creationId xmlns:p14="http://schemas.microsoft.com/office/powerpoint/2010/main" val="3784721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Content Placeholder 19"/>
          <p:cNvSpPr>
            <a:spLocks noGrp="1"/>
          </p:cNvSpPr>
          <p:nvPr>
            <p:ph sz="quarter" idx="18"/>
          </p:nvPr>
        </p:nvSpPr>
        <p:spPr>
          <a:xfrm flipV="1">
            <a:off x="0" y="0"/>
            <a:ext cx="9144000" cy="5143500"/>
          </a:xfrm>
          <a:solidFill>
            <a:srgbClr val="F87613"/>
          </a:solidFill>
        </p:spPr>
        <p:txBody>
          <a:bodyPr/>
          <a:lstStyle>
            <a:lvl1pPr marL="0" indent="0">
              <a:buNone/>
              <a:defRPr/>
            </a:lvl1pPr>
          </a:lstStyle>
          <a:p>
            <a:pPr lvl="0"/>
            <a:r>
              <a:rPr lang="nl-NL"/>
              <a:t>Klikken om de tekststijl van het model te bewerken</a:t>
            </a:r>
          </a:p>
        </p:txBody>
      </p:sp>
      <p:sp>
        <p:nvSpPr>
          <p:cNvPr id="8" name="Text Placeholder 7"/>
          <p:cNvSpPr>
            <a:spLocks noGrp="1"/>
          </p:cNvSpPr>
          <p:nvPr>
            <p:ph type="body" sz="quarter" idx="10"/>
          </p:nvPr>
        </p:nvSpPr>
        <p:spPr>
          <a:xfrm>
            <a:off x="1855146" y="2306938"/>
            <a:ext cx="5445124" cy="521386"/>
          </a:xfrm>
        </p:spPr>
        <p:txBody>
          <a:bodyPr>
            <a:noAutofit/>
          </a:bodyPr>
          <a:lstStyle>
            <a:lvl1pPr marL="0" indent="0" algn="ctr">
              <a:buFontTx/>
              <a:buNone/>
              <a:defRPr sz="2800" b="0" i="0">
                <a:solidFill>
                  <a:schemeClr val="bg1"/>
                </a:solidFill>
                <a:latin typeface="Georgia"/>
              </a:defRPr>
            </a:lvl1pPr>
            <a:lvl2pPr>
              <a:defRPr sz="2800">
                <a:solidFill>
                  <a:schemeClr val="bg1"/>
                </a:solidFill>
                <a:latin typeface="Georgia"/>
              </a:defRPr>
            </a:lvl2pPr>
            <a:lvl3pPr>
              <a:defRPr sz="2800">
                <a:solidFill>
                  <a:schemeClr val="bg1"/>
                </a:solidFill>
                <a:latin typeface="Georgia"/>
              </a:defRPr>
            </a:lvl3pPr>
            <a:lvl4pPr>
              <a:defRPr sz="2800">
                <a:solidFill>
                  <a:schemeClr val="bg1"/>
                </a:solidFill>
                <a:latin typeface="Georgia"/>
              </a:defRPr>
            </a:lvl4pPr>
            <a:lvl5pPr>
              <a:defRPr sz="2800">
                <a:solidFill>
                  <a:schemeClr val="bg1"/>
                </a:solidFill>
                <a:latin typeface="Georgia"/>
              </a:defRPr>
            </a:lvl5pPr>
          </a:lstStyle>
          <a:p>
            <a:pPr lvl="0"/>
            <a:r>
              <a:rPr lang="nl-NL"/>
              <a:t>Klikken om de tekststijl van het model te bewerken</a:t>
            </a:r>
          </a:p>
        </p:txBody>
      </p:sp>
      <p:sp>
        <p:nvSpPr>
          <p:cNvPr id="9" name="Content Placeholder 19"/>
          <p:cNvSpPr>
            <a:spLocks noGrp="1"/>
          </p:cNvSpPr>
          <p:nvPr>
            <p:ph sz="quarter" idx="16"/>
          </p:nvPr>
        </p:nvSpPr>
        <p:spPr>
          <a:xfrm flipV="1">
            <a:off x="4450626" y="2143426"/>
            <a:ext cx="248121" cy="18000"/>
          </a:xfrm>
          <a:solidFill>
            <a:schemeClr val="bg1"/>
          </a:solidFill>
        </p:spPr>
        <p:txBody>
          <a:bodyPr/>
          <a:lstStyle>
            <a:lvl1pPr marL="0" indent="0">
              <a:buNone/>
              <a:defRPr/>
            </a:lvl1pPr>
          </a:lstStyle>
          <a:p>
            <a:pPr lvl="0"/>
            <a:r>
              <a:rPr lang="nl-NL"/>
              <a:t>Klikken om de tekststijl van het model te bewerken</a:t>
            </a:r>
          </a:p>
        </p:txBody>
      </p:sp>
    </p:spTree>
    <p:extLst>
      <p:ext uri="{BB962C8B-B14F-4D97-AF65-F5344CB8AC3E}">
        <p14:creationId xmlns:p14="http://schemas.microsoft.com/office/powerpoint/2010/main" val="551770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Content Placeholder 19"/>
          <p:cNvSpPr>
            <a:spLocks noGrp="1"/>
          </p:cNvSpPr>
          <p:nvPr>
            <p:ph sz="quarter" idx="19"/>
          </p:nvPr>
        </p:nvSpPr>
        <p:spPr>
          <a:xfrm flipV="1">
            <a:off x="0" y="-13386"/>
            <a:ext cx="9144000" cy="5143500"/>
          </a:xfrm>
          <a:solidFill>
            <a:srgbClr val="214F91"/>
          </a:solidFill>
        </p:spPr>
        <p:txBody>
          <a:bodyPr/>
          <a:lstStyle>
            <a:lvl1pPr marL="0" indent="0">
              <a:buNone/>
              <a:defRPr/>
            </a:lvl1pPr>
          </a:lstStyle>
          <a:p>
            <a:pPr lvl="0"/>
            <a:r>
              <a:rPr lang="nl-NL"/>
              <a:t>Klikken om de tekststijl van het model te bewerken</a:t>
            </a:r>
          </a:p>
        </p:txBody>
      </p:sp>
      <p:sp>
        <p:nvSpPr>
          <p:cNvPr id="8" name="Text Placeholder 7"/>
          <p:cNvSpPr>
            <a:spLocks noGrp="1"/>
          </p:cNvSpPr>
          <p:nvPr>
            <p:ph type="body" sz="quarter" idx="10"/>
          </p:nvPr>
        </p:nvSpPr>
        <p:spPr>
          <a:xfrm>
            <a:off x="1855146" y="2306938"/>
            <a:ext cx="5445124" cy="521386"/>
          </a:xfrm>
        </p:spPr>
        <p:txBody>
          <a:bodyPr>
            <a:noAutofit/>
          </a:bodyPr>
          <a:lstStyle>
            <a:lvl1pPr marL="0" indent="0" algn="ctr">
              <a:buFontTx/>
              <a:buNone/>
              <a:defRPr sz="2800" b="0" i="0">
                <a:solidFill>
                  <a:schemeClr val="bg1"/>
                </a:solidFill>
                <a:latin typeface="Georgia"/>
              </a:defRPr>
            </a:lvl1pPr>
            <a:lvl2pPr>
              <a:defRPr sz="2800">
                <a:solidFill>
                  <a:schemeClr val="bg1"/>
                </a:solidFill>
                <a:latin typeface="Georgia"/>
              </a:defRPr>
            </a:lvl2pPr>
            <a:lvl3pPr>
              <a:defRPr sz="2800">
                <a:solidFill>
                  <a:schemeClr val="bg1"/>
                </a:solidFill>
                <a:latin typeface="Georgia"/>
              </a:defRPr>
            </a:lvl3pPr>
            <a:lvl4pPr>
              <a:defRPr sz="2800">
                <a:solidFill>
                  <a:schemeClr val="bg1"/>
                </a:solidFill>
                <a:latin typeface="Georgia"/>
              </a:defRPr>
            </a:lvl4pPr>
            <a:lvl5pPr>
              <a:defRPr sz="2800">
                <a:solidFill>
                  <a:schemeClr val="bg1"/>
                </a:solidFill>
                <a:latin typeface="Georgia"/>
              </a:defRPr>
            </a:lvl5pPr>
          </a:lstStyle>
          <a:p>
            <a:pPr lvl="0"/>
            <a:r>
              <a:rPr lang="nl-NL"/>
              <a:t>Klikken om de tekststijl van het model te bewerken</a:t>
            </a:r>
          </a:p>
        </p:txBody>
      </p:sp>
      <p:sp>
        <p:nvSpPr>
          <p:cNvPr id="9" name="Content Placeholder 19"/>
          <p:cNvSpPr>
            <a:spLocks noGrp="1"/>
          </p:cNvSpPr>
          <p:nvPr>
            <p:ph sz="quarter" idx="16"/>
          </p:nvPr>
        </p:nvSpPr>
        <p:spPr>
          <a:xfrm flipV="1">
            <a:off x="4450626" y="2143426"/>
            <a:ext cx="248121" cy="18000"/>
          </a:xfrm>
          <a:solidFill>
            <a:schemeClr val="bg1"/>
          </a:solidFill>
        </p:spPr>
        <p:txBody>
          <a:bodyPr/>
          <a:lstStyle>
            <a:lvl1pPr marL="0" indent="0">
              <a:buNone/>
              <a:defRPr/>
            </a:lvl1pPr>
          </a:lstStyle>
          <a:p>
            <a:pPr lvl="0"/>
            <a:r>
              <a:rPr lang="nl-NL"/>
              <a:t>Klikken om de tekststijl van het model te bewerken</a:t>
            </a:r>
          </a:p>
        </p:txBody>
      </p:sp>
    </p:spTree>
    <p:extLst>
      <p:ext uri="{BB962C8B-B14F-4D97-AF65-F5344CB8AC3E}">
        <p14:creationId xmlns:p14="http://schemas.microsoft.com/office/powerpoint/2010/main" val="500448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3" name="Picture Placeholder 2"/>
          <p:cNvSpPr>
            <a:spLocks noGrp="1"/>
          </p:cNvSpPr>
          <p:nvPr>
            <p:ph type="pic" idx="13"/>
          </p:nvPr>
        </p:nvSpPr>
        <p:spPr>
          <a:xfrm>
            <a:off x="1" y="1"/>
            <a:ext cx="9143999" cy="5143500"/>
          </a:xfrm>
        </p:spPr>
        <p:txBody>
          <a:bodyPr rtlCol="0" anchor="ctr" anchorCtr="1">
            <a:normAutofit/>
          </a:bodyPr>
          <a:lstStyle>
            <a:lvl1pPr marL="0" indent="0">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7" name="Text Placeholder 4"/>
          <p:cNvSpPr>
            <a:spLocks noGrp="1"/>
          </p:cNvSpPr>
          <p:nvPr>
            <p:ph type="body" sz="quarter" idx="17"/>
          </p:nvPr>
        </p:nvSpPr>
        <p:spPr>
          <a:xfrm>
            <a:off x="6576543" y="4611117"/>
            <a:ext cx="2567457" cy="548182"/>
          </a:xfrm>
          <a:solidFill>
            <a:schemeClr val="bg1"/>
          </a:solidFill>
        </p:spPr>
        <p:txBody>
          <a:bodyPr lIns="360000" tIns="180000" rIns="360000" bIns="180000" anchor="ctr" anchorCtr="1">
            <a:spAutoFit/>
          </a:bodyPr>
          <a:lstStyle>
            <a:lvl1pPr marL="0" indent="0">
              <a:spcBef>
                <a:spcPts val="0"/>
              </a:spcBef>
              <a:buClr>
                <a:srgbClr val="F87613"/>
              </a:buClr>
              <a:buFontTx/>
              <a:buNone/>
              <a:defRPr sz="1200" baseline="0">
                <a:ln w="19050" cmpd="sng">
                  <a:noFill/>
                </a:ln>
                <a:solidFill>
                  <a:srgbClr val="2A64A2"/>
                </a:solidFill>
                <a:latin typeface="Verdan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Tree>
    <p:extLst>
      <p:ext uri="{BB962C8B-B14F-4D97-AF65-F5344CB8AC3E}">
        <p14:creationId xmlns:p14="http://schemas.microsoft.com/office/powerpoint/2010/main" val="1164591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cxnSp>
        <p:nvCxnSpPr>
          <p:cNvPr id="40" name="Straight Connector 41">
            <a:extLst>
              <a:ext uri="{FF2B5EF4-FFF2-40B4-BE49-F238E27FC236}">
                <a16:creationId xmlns:a16="http://schemas.microsoft.com/office/drawing/2014/main" id="{482F667B-44BC-4B71-91A6-01847846F68F}"/>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4"/>
          </p:nvPr>
        </p:nvSpPr>
        <p:spPr>
          <a:xfrm>
            <a:off x="0" y="0"/>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8" y="161130"/>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55" name="Picture Placeholder 2"/>
          <p:cNvSpPr>
            <a:spLocks noGrp="1"/>
          </p:cNvSpPr>
          <p:nvPr>
            <p:ph type="pic" idx="13"/>
          </p:nvPr>
        </p:nvSpPr>
        <p:spPr>
          <a:xfrm>
            <a:off x="371999" y="1283551"/>
            <a:ext cx="1007999" cy="741932"/>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3" name="Text Placeholder 2"/>
          <p:cNvSpPr>
            <a:spLocks noGrp="1"/>
          </p:cNvSpPr>
          <p:nvPr>
            <p:ph type="body" sz="quarter" idx="17"/>
          </p:nvPr>
        </p:nvSpPr>
        <p:spPr>
          <a:xfrm>
            <a:off x="1510676" y="1317877"/>
            <a:ext cx="1518924" cy="455869"/>
          </a:xfrm>
        </p:spPr>
        <p:txBody>
          <a:bodyPr>
            <a:noAutofit/>
          </a:bodyPr>
          <a:lstStyle>
            <a:lvl1pPr marL="0" indent="0">
              <a:buNone/>
              <a:defRPr sz="1200">
                <a:solidFill>
                  <a:srgbClr val="164A81"/>
                </a:solidFill>
                <a:latin typeface="Georgia"/>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57" name="Text Placeholder 2"/>
          <p:cNvSpPr>
            <a:spLocks noGrp="1"/>
          </p:cNvSpPr>
          <p:nvPr>
            <p:ph type="body" sz="quarter" idx="18"/>
          </p:nvPr>
        </p:nvSpPr>
        <p:spPr>
          <a:xfrm>
            <a:off x="1510676" y="1739421"/>
            <a:ext cx="1518924" cy="286062"/>
          </a:xfrm>
        </p:spPr>
        <p:txBody>
          <a:bodyPr>
            <a:noAutofit/>
          </a:bodyPr>
          <a:lstStyle>
            <a:lvl1pPr marL="0" indent="0">
              <a:buNone/>
              <a:defRPr sz="900">
                <a:solidFill>
                  <a:srgbClr val="7EA7CA"/>
                </a:solidFill>
                <a:latin typeface=""/>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58" name="Content Placeholder 19"/>
          <p:cNvSpPr>
            <a:spLocks noGrp="1"/>
          </p:cNvSpPr>
          <p:nvPr>
            <p:ph sz="quarter" idx="19"/>
          </p:nvPr>
        </p:nvSpPr>
        <p:spPr>
          <a:xfrm flipV="1">
            <a:off x="1613785" y="1283551"/>
            <a:ext cx="248121" cy="18000"/>
          </a:xfrm>
          <a:solidFill>
            <a:srgbClr val="F87613"/>
          </a:solidFill>
        </p:spPr>
        <p:txBody>
          <a:bodyPr/>
          <a:lstStyle>
            <a:lvl1pPr marL="0" indent="0">
              <a:buNone/>
              <a:defRPr/>
            </a:lvl1pPr>
          </a:lstStyle>
          <a:p>
            <a:pPr lvl="0"/>
            <a:r>
              <a:rPr lang="nl-NL"/>
              <a:t>Klikken om de tekststijl van het model te bewerken</a:t>
            </a:r>
          </a:p>
        </p:txBody>
      </p:sp>
      <p:sp>
        <p:nvSpPr>
          <p:cNvPr id="59" name="Picture Placeholder 2"/>
          <p:cNvSpPr>
            <a:spLocks noGrp="1"/>
          </p:cNvSpPr>
          <p:nvPr>
            <p:ph type="pic" idx="20"/>
          </p:nvPr>
        </p:nvSpPr>
        <p:spPr>
          <a:xfrm>
            <a:off x="371999" y="2463583"/>
            <a:ext cx="1007999" cy="741932"/>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60" name="Text Placeholder 2"/>
          <p:cNvSpPr>
            <a:spLocks noGrp="1"/>
          </p:cNvSpPr>
          <p:nvPr>
            <p:ph type="body" sz="quarter" idx="21"/>
          </p:nvPr>
        </p:nvSpPr>
        <p:spPr>
          <a:xfrm>
            <a:off x="1510676" y="2497909"/>
            <a:ext cx="1518924" cy="455869"/>
          </a:xfrm>
        </p:spPr>
        <p:txBody>
          <a:bodyPr>
            <a:noAutofit/>
          </a:bodyPr>
          <a:lstStyle>
            <a:lvl1pPr marL="0" indent="0">
              <a:buNone/>
              <a:defRPr sz="1200">
                <a:solidFill>
                  <a:srgbClr val="164A81"/>
                </a:solidFill>
                <a:latin typeface="Georgia"/>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61" name="Text Placeholder 2"/>
          <p:cNvSpPr>
            <a:spLocks noGrp="1"/>
          </p:cNvSpPr>
          <p:nvPr>
            <p:ph type="body" sz="quarter" idx="22"/>
          </p:nvPr>
        </p:nvSpPr>
        <p:spPr>
          <a:xfrm>
            <a:off x="1510676" y="2919453"/>
            <a:ext cx="1518924" cy="286062"/>
          </a:xfrm>
        </p:spPr>
        <p:txBody>
          <a:bodyPr>
            <a:noAutofit/>
          </a:bodyPr>
          <a:lstStyle>
            <a:lvl1pPr marL="0" indent="0">
              <a:buNone/>
              <a:defRPr sz="900">
                <a:solidFill>
                  <a:srgbClr val="7EA7CA"/>
                </a:solidFill>
                <a:latin typeface=""/>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62" name="Content Placeholder 19"/>
          <p:cNvSpPr>
            <a:spLocks noGrp="1"/>
          </p:cNvSpPr>
          <p:nvPr>
            <p:ph sz="quarter" idx="23"/>
          </p:nvPr>
        </p:nvSpPr>
        <p:spPr>
          <a:xfrm flipV="1">
            <a:off x="1613785" y="2463583"/>
            <a:ext cx="248121" cy="18000"/>
          </a:xfrm>
          <a:solidFill>
            <a:srgbClr val="F87613"/>
          </a:solidFill>
        </p:spPr>
        <p:txBody>
          <a:bodyPr/>
          <a:lstStyle>
            <a:lvl1pPr marL="0" indent="0">
              <a:buNone/>
              <a:defRPr/>
            </a:lvl1pPr>
          </a:lstStyle>
          <a:p>
            <a:pPr lvl="0"/>
            <a:r>
              <a:rPr lang="nl-NL"/>
              <a:t>Klikken om de tekststijl van het model te bewerken</a:t>
            </a:r>
          </a:p>
        </p:txBody>
      </p:sp>
      <p:sp>
        <p:nvSpPr>
          <p:cNvPr id="63" name="Picture Placeholder 2"/>
          <p:cNvSpPr>
            <a:spLocks noGrp="1"/>
          </p:cNvSpPr>
          <p:nvPr>
            <p:ph type="pic" idx="24"/>
          </p:nvPr>
        </p:nvSpPr>
        <p:spPr>
          <a:xfrm>
            <a:off x="371999" y="3632715"/>
            <a:ext cx="1007999" cy="741932"/>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64" name="Text Placeholder 2"/>
          <p:cNvSpPr>
            <a:spLocks noGrp="1"/>
          </p:cNvSpPr>
          <p:nvPr>
            <p:ph type="body" sz="quarter" idx="25"/>
          </p:nvPr>
        </p:nvSpPr>
        <p:spPr>
          <a:xfrm>
            <a:off x="1510676" y="3667041"/>
            <a:ext cx="1518924" cy="455869"/>
          </a:xfrm>
        </p:spPr>
        <p:txBody>
          <a:bodyPr>
            <a:noAutofit/>
          </a:bodyPr>
          <a:lstStyle>
            <a:lvl1pPr marL="0" indent="0">
              <a:buNone/>
              <a:defRPr sz="1200">
                <a:solidFill>
                  <a:srgbClr val="164A81"/>
                </a:solidFill>
                <a:latin typeface="Georgia"/>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65" name="Text Placeholder 2"/>
          <p:cNvSpPr>
            <a:spLocks noGrp="1"/>
          </p:cNvSpPr>
          <p:nvPr>
            <p:ph type="body" sz="quarter" idx="26"/>
          </p:nvPr>
        </p:nvSpPr>
        <p:spPr>
          <a:xfrm>
            <a:off x="1510676" y="4088585"/>
            <a:ext cx="1518924" cy="286062"/>
          </a:xfrm>
        </p:spPr>
        <p:txBody>
          <a:bodyPr>
            <a:noAutofit/>
          </a:bodyPr>
          <a:lstStyle>
            <a:lvl1pPr marL="0" indent="0">
              <a:buNone/>
              <a:defRPr sz="900">
                <a:solidFill>
                  <a:srgbClr val="7EA7CA"/>
                </a:solidFill>
                <a:latin typeface=""/>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66" name="Content Placeholder 19"/>
          <p:cNvSpPr>
            <a:spLocks noGrp="1"/>
          </p:cNvSpPr>
          <p:nvPr>
            <p:ph sz="quarter" idx="27"/>
          </p:nvPr>
        </p:nvSpPr>
        <p:spPr>
          <a:xfrm flipV="1">
            <a:off x="1613785" y="3632715"/>
            <a:ext cx="248121" cy="18000"/>
          </a:xfrm>
          <a:solidFill>
            <a:srgbClr val="F87613"/>
          </a:solidFill>
        </p:spPr>
        <p:txBody>
          <a:bodyPr/>
          <a:lstStyle>
            <a:lvl1pPr marL="0" indent="0">
              <a:buNone/>
              <a:defRPr/>
            </a:lvl1pPr>
          </a:lstStyle>
          <a:p>
            <a:pPr lvl="0"/>
            <a:r>
              <a:rPr lang="nl-NL"/>
              <a:t>Klikken om de tekststijl van het model te bewerken</a:t>
            </a:r>
          </a:p>
        </p:txBody>
      </p:sp>
      <p:sp>
        <p:nvSpPr>
          <p:cNvPr id="67" name="Picture Placeholder 2"/>
          <p:cNvSpPr>
            <a:spLocks noGrp="1"/>
          </p:cNvSpPr>
          <p:nvPr>
            <p:ph type="pic" idx="28"/>
          </p:nvPr>
        </p:nvSpPr>
        <p:spPr>
          <a:xfrm>
            <a:off x="3249878" y="1283551"/>
            <a:ext cx="1007999" cy="741932"/>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68" name="Text Placeholder 2"/>
          <p:cNvSpPr>
            <a:spLocks noGrp="1"/>
          </p:cNvSpPr>
          <p:nvPr>
            <p:ph type="body" sz="quarter" idx="29"/>
          </p:nvPr>
        </p:nvSpPr>
        <p:spPr>
          <a:xfrm>
            <a:off x="4388555" y="1317877"/>
            <a:ext cx="1518924" cy="455869"/>
          </a:xfrm>
        </p:spPr>
        <p:txBody>
          <a:bodyPr>
            <a:noAutofit/>
          </a:bodyPr>
          <a:lstStyle>
            <a:lvl1pPr marL="0" indent="0">
              <a:buNone/>
              <a:defRPr sz="1200">
                <a:solidFill>
                  <a:srgbClr val="164A81"/>
                </a:solidFill>
                <a:latin typeface="Georgia"/>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69" name="Text Placeholder 2"/>
          <p:cNvSpPr>
            <a:spLocks noGrp="1"/>
          </p:cNvSpPr>
          <p:nvPr>
            <p:ph type="body" sz="quarter" idx="30"/>
          </p:nvPr>
        </p:nvSpPr>
        <p:spPr>
          <a:xfrm>
            <a:off x="4388555" y="1739421"/>
            <a:ext cx="1518924" cy="286062"/>
          </a:xfrm>
        </p:spPr>
        <p:txBody>
          <a:bodyPr>
            <a:noAutofit/>
          </a:bodyPr>
          <a:lstStyle>
            <a:lvl1pPr marL="0" indent="0">
              <a:buNone/>
              <a:defRPr sz="900">
                <a:solidFill>
                  <a:srgbClr val="7EA7CA"/>
                </a:solidFill>
                <a:latin typeface=""/>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70" name="Content Placeholder 19"/>
          <p:cNvSpPr>
            <a:spLocks noGrp="1"/>
          </p:cNvSpPr>
          <p:nvPr>
            <p:ph sz="quarter" idx="31"/>
          </p:nvPr>
        </p:nvSpPr>
        <p:spPr>
          <a:xfrm flipV="1">
            <a:off x="4491664" y="1283551"/>
            <a:ext cx="248121" cy="18000"/>
          </a:xfrm>
          <a:solidFill>
            <a:srgbClr val="F87613"/>
          </a:solidFill>
        </p:spPr>
        <p:txBody>
          <a:bodyPr/>
          <a:lstStyle>
            <a:lvl1pPr marL="0" indent="0">
              <a:buNone/>
              <a:defRPr/>
            </a:lvl1pPr>
          </a:lstStyle>
          <a:p>
            <a:pPr lvl="0"/>
            <a:r>
              <a:rPr lang="nl-NL"/>
              <a:t>Klikken om de tekststijl van het model te bewerken</a:t>
            </a:r>
          </a:p>
        </p:txBody>
      </p:sp>
      <p:sp>
        <p:nvSpPr>
          <p:cNvPr id="71" name="Picture Placeholder 2"/>
          <p:cNvSpPr>
            <a:spLocks noGrp="1"/>
          </p:cNvSpPr>
          <p:nvPr>
            <p:ph type="pic" idx="32"/>
          </p:nvPr>
        </p:nvSpPr>
        <p:spPr>
          <a:xfrm>
            <a:off x="3249878" y="2463583"/>
            <a:ext cx="1007999" cy="741932"/>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72" name="Text Placeholder 2"/>
          <p:cNvSpPr>
            <a:spLocks noGrp="1"/>
          </p:cNvSpPr>
          <p:nvPr>
            <p:ph type="body" sz="quarter" idx="33"/>
          </p:nvPr>
        </p:nvSpPr>
        <p:spPr>
          <a:xfrm>
            <a:off x="4388555" y="2497909"/>
            <a:ext cx="1518924" cy="455869"/>
          </a:xfrm>
        </p:spPr>
        <p:txBody>
          <a:bodyPr>
            <a:noAutofit/>
          </a:bodyPr>
          <a:lstStyle>
            <a:lvl1pPr marL="0" indent="0">
              <a:buNone/>
              <a:defRPr sz="1200">
                <a:solidFill>
                  <a:srgbClr val="164A81"/>
                </a:solidFill>
                <a:latin typeface="Georgia"/>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73" name="Text Placeholder 2"/>
          <p:cNvSpPr>
            <a:spLocks noGrp="1"/>
          </p:cNvSpPr>
          <p:nvPr>
            <p:ph type="body" sz="quarter" idx="34"/>
          </p:nvPr>
        </p:nvSpPr>
        <p:spPr>
          <a:xfrm>
            <a:off x="4388555" y="2919453"/>
            <a:ext cx="1518924" cy="286062"/>
          </a:xfrm>
        </p:spPr>
        <p:txBody>
          <a:bodyPr>
            <a:noAutofit/>
          </a:bodyPr>
          <a:lstStyle>
            <a:lvl1pPr marL="0" indent="0">
              <a:buNone/>
              <a:defRPr sz="900">
                <a:solidFill>
                  <a:srgbClr val="7EA7CA"/>
                </a:solidFill>
                <a:latin typeface=""/>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74" name="Content Placeholder 19"/>
          <p:cNvSpPr>
            <a:spLocks noGrp="1"/>
          </p:cNvSpPr>
          <p:nvPr>
            <p:ph sz="quarter" idx="35"/>
          </p:nvPr>
        </p:nvSpPr>
        <p:spPr>
          <a:xfrm flipV="1">
            <a:off x="4491664" y="2463583"/>
            <a:ext cx="248121" cy="18000"/>
          </a:xfrm>
          <a:solidFill>
            <a:srgbClr val="F87613"/>
          </a:solidFill>
        </p:spPr>
        <p:txBody>
          <a:bodyPr/>
          <a:lstStyle>
            <a:lvl1pPr marL="0" indent="0">
              <a:buNone/>
              <a:defRPr/>
            </a:lvl1pPr>
          </a:lstStyle>
          <a:p>
            <a:pPr lvl="0"/>
            <a:r>
              <a:rPr lang="nl-NL"/>
              <a:t>Klikken om de tekststijl van het model te bewerken</a:t>
            </a:r>
          </a:p>
        </p:txBody>
      </p:sp>
      <p:sp>
        <p:nvSpPr>
          <p:cNvPr id="75" name="Picture Placeholder 2"/>
          <p:cNvSpPr>
            <a:spLocks noGrp="1"/>
          </p:cNvSpPr>
          <p:nvPr>
            <p:ph type="pic" idx="36"/>
          </p:nvPr>
        </p:nvSpPr>
        <p:spPr>
          <a:xfrm>
            <a:off x="3249878" y="3632715"/>
            <a:ext cx="1007999" cy="741932"/>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76" name="Text Placeholder 2"/>
          <p:cNvSpPr>
            <a:spLocks noGrp="1"/>
          </p:cNvSpPr>
          <p:nvPr>
            <p:ph type="body" sz="quarter" idx="37"/>
          </p:nvPr>
        </p:nvSpPr>
        <p:spPr>
          <a:xfrm>
            <a:off x="4388555" y="3667041"/>
            <a:ext cx="1518924" cy="455869"/>
          </a:xfrm>
        </p:spPr>
        <p:txBody>
          <a:bodyPr>
            <a:noAutofit/>
          </a:bodyPr>
          <a:lstStyle>
            <a:lvl1pPr marL="0" indent="0">
              <a:buNone/>
              <a:defRPr sz="1200">
                <a:solidFill>
                  <a:srgbClr val="164A81"/>
                </a:solidFill>
                <a:latin typeface="Georgia"/>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77" name="Text Placeholder 2"/>
          <p:cNvSpPr>
            <a:spLocks noGrp="1"/>
          </p:cNvSpPr>
          <p:nvPr>
            <p:ph type="body" sz="quarter" idx="38"/>
          </p:nvPr>
        </p:nvSpPr>
        <p:spPr>
          <a:xfrm>
            <a:off x="4388555" y="4088585"/>
            <a:ext cx="1518924" cy="286062"/>
          </a:xfrm>
        </p:spPr>
        <p:txBody>
          <a:bodyPr>
            <a:noAutofit/>
          </a:bodyPr>
          <a:lstStyle>
            <a:lvl1pPr marL="0" indent="0">
              <a:buNone/>
              <a:defRPr sz="900">
                <a:solidFill>
                  <a:srgbClr val="7EA7CA"/>
                </a:solidFill>
                <a:latin typeface=""/>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78" name="Content Placeholder 19"/>
          <p:cNvSpPr>
            <a:spLocks noGrp="1"/>
          </p:cNvSpPr>
          <p:nvPr>
            <p:ph sz="quarter" idx="39"/>
          </p:nvPr>
        </p:nvSpPr>
        <p:spPr>
          <a:xfrm flipV="1">
            <a:off x="4491664" y="3632715"/>
            <a:ext cx="248121" cy="18000"/>
          </a:xfrm>
          <a:solidFill>
            <a:srgbClr val="F87613"/>
          </a:solidFill>
        </p:spPr>
        <p:txBody>
          <a:bodyPr/>
          <a:lstStyle>
            <a:lvl1pPr marL="0" indent="0">
              <a:buNone/>
              <a:defRPr/>
            </a:lvl1pPr>
          </a:lstStyle>
          <a:p>
            <a:pPr lvl="0"/>
            <a:r>
              <a:rPr lang="nl-NL"/>
              <a:t>Klikken om de tekststijl van het model te bewerken</a:t>
            </a:r>
          </a:p>
        </p:txBody>
      </p:sp>
      <p:sp>
        <p:nvSpPr>
          <p:cNvPr id="79" name="Picture Placeholder 2"/>
          <p:cNvSpPr>
            <a:spLocks noGrp="1"/>
          </p:cNvSpPr>
          <p:nvPr>
            <p:ph type="pic" idx="40"/>
          </p:nvPr>
        </p:nvSpPr>
        <p:spPr>
          <a:xfrm>
            <a:off x="6119813" y="1283551"/>
            <a:ext cx="1007999" cy="741932"/>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80" name="Text Placeholder 2"/>
          <p:cNvSpPr>
            <a:spLocks noGrp="1"/>
          </p:cNvSpPr>
          <p:nvPr>
            <p:ph type="body" sz="quarter" idx="41"/>
          </p:nvPr>
        </p:nvSpPr>
        <p:spPr>
          <a:xfrm>
            <a:off x="7258490" y="1317877"/>
            <a:ext cx="1518924" cy="455869"/>
          </a:xfrm>
        </p:spPr>
        <p:txBody>
          <a:bodyPr>
            <a:noAutofit/>
          </a:bodyPr>
          <a:lstStyle>
            <a:lvl1pPr marL="0" indent="0">
              <a:buNone/>
              <a:defRPr sz="1200">
                <a:solidFill>
                  <a:srgbClr val="164A81"/>
                </a:solidFill>
                <a:latin typeface="Georgia"/>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81" name="Text Placeholder 2"/>
          <p:cNvSpPr>
            <a:spLocks noGrp="1"/>
          </p:cNvSpPr>
          <p:nvPr>
            <p:ph type="body" sz="quarter" idx="42"/>
          </p:nvPr>
        </p:nvSpPr>
        <p:spPr>
          <a:xfrm>
            <a:off x="7258490" y="1739421"/>
            <a:ext cx="1518924" cy="286062"/>
          </a:xfrm>
        </p:spPr>
        <p:txBody>
          <a:bodyPr>
            <a:noAutofit/>
          </a:bodyPr>
          <a:lstStyle>
            <a:lvl1pPr marL="0" indent="0">
              <a:buNone/>
              <a:defRPr sz="900">
                <a:solidFill>
                  <a:srgbClr val="7EA7CA"/>
                </a:solidFill>
                <a:latin typeface=""/>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82" name="Content Placeholder 19"/>
          <p:cNvSpPr>
            <a:spLocks noGrp="1"/>
          </p:cNvSpPr>
          <p:nvPr>
            <p:ph sz="quarter" idx="43"/>
          </p:nvPr>
        </p:nvSpPr>
        <p:spPr>
          <a:xfrm flipV="1">
            <a:off x="7361599" y="1283551"/>
            <a:ext cx="248121" cy="18000"/>
          </a:xfrm>
          <a:solidFill>
            <a:srgbClr val="F87613"/>
          </a:solidFill>
        </p:spPr>
        <p:txBody>
          <a:bodyPr/>
          <a:lstStyle>
            <a:lvl1pPr marL="0" indent="0">
              <a:buNone/>
              <a:defRPr/>
            </a:lvl1pPr>
          </a:lstStyle>
          <a:p>
            <a:pPr lvl="0"/>
            <a:r>
              <a:rPr lang="nl-NL"/>
              <a:t>Klikken om de tekststijl van het model te bewerken</a:t>
            </a:r>
          </a:p>
        </p:txBody>
      </p:sp>
      <p:sp>
        <p:nvSpPr>
          <p:cNvPr id="83" name="Picture Placeholder 2"/>
          <p:cNvSpPr>
            <a:spLocks noGrp="1"/>
          </p:cNvSpPr>
          <p:nvPr>
            <p:ph type="pic" idx="44"/>
          </p:nvPr>
        </p:nvSpPr>
        <p:spPr>
          <a:xfrm>
            <a:off x="6119813" y="2463583"/>
            <a:ext cx="1007999" cy="741932"/>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84" name="Text Placeholder 2"/>
          <p:cNvSpPr>
            <a:spLocks noGrp="1"/>
          </p:cNvSpPr>
          <p:nvPr>
            <p:ph type="body" sz="quarter" idx="45"/>
          </p:nvPr>
        </p:nvSpPr>
        <p:spPr>
          <a:xfrm>
            <a:off x="7258490" y="2497909"/>
            <a:ext cx="1518924" cy="455869"/>
          </a:xfrm>
        </p:spPr>
        <p:txBody>
          <a:bodyPr>
            <a:noAutofit/>
          </a:bodyPr>
          <a:lstStyle>
            <a:lvl1pPr marL="0" indent="0">
              <a:buNone/>
              <a:defRPr sz="1200">
                <a:solidFill>
                  <a:srgbClr val="164A81"/>
                </a:solidFill>
                <a:latin typeface="Georgia"/>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85" name="Text Placeholder 2"/>
          <p:cNvSpPr>
            <a:spLocks noGrp="1"/>
          </p:cNvSpPr>
          <p:nvPr>
            <p:ph type="body" sz="quarter" idx="46"/>
          </p:nvPr>
        </p:nvSpPr>
        <p:spPr>
          <a:xfrm>
            <a:off x="7258490" y="2919453"/>
            <a:ext cx="1518924" cy="286062"/>
          </a:xfrm>
        </p:spPr>
        <p:txBody>
          <a:bodyPr>
            <a:noAutofit/>
          </a:bodyPr>
          <a:lstStyle>
            <a:lvl1pPr marL="0" indent="0">
              <a:buNone/>
              <a:defRPr sz="900">
                <a:solidFill>
                  <a:srgbClr val="7EA7CA"/>
                </a:solidFill>
                <a:latin typeface=""/>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86" name="Content Placeholder 19"/>
          <p:cNvSpPr>
            <a:spLocks noGrp="1"/>
          </p:cNvSpPr>
          <p:nvPr>
            <p:ph sz="quarter" idx="47"/>
          </p:nvPr>
        </p:nvSpPr>
        <p:spPr>
          <a:xfrm flipV="1">
            <a:off x="7361599" y="2463583"/>
            <a:ext cx="248121" cy="18000"/>
          </a:xfrm>
          <a:solidFill>
            <a:srgbClr val="F87613"/>
          </a:solidFill>
        </p:spPr>
        <p:txBody>
          <a:bodyPr/>
          <a:lstStyle>
            <a:lvl1pPr marL="0" indent="0">
              <a:buNone/>
              <a:defRPr/>
            </a:lvl1pPr>
          </a:lstStyle>
          <a:p>
            <a:pPr lvl="0"/>
            <a:r>
              <a:rPr lang="nl-NL"/>
              <a:t>Klikken om de tekststijl van het model te bewerken</a:t>
            </a:r>
          </a:p>
        </p:txBody>
      </p:sp>
      <p:sp>
        <p:nvSpPr>
          <p:cNvPr id="87" name="Picture Placeholder 2"/>
          <p:cNvSpPr>
            <a:spLocks noGrp="1"/>
          </p:cNvSpPr>
          <p:nvPr>
            <p:ph type="pic" idx="48"/>
          </p:nvPr>
        </p:nvSpPr>
        <p:spPr>
          <a:xfrm>
            <a:off x="6119813" y="3632715"/>
            <a:ext cx="1007999" cy="741932"/>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88" name="Text Placeholder 2"/>
          <p:cNvSpPr>
            <a:spLocks noGrp="1"/>
          </p:cNvSpPr>
          <p:nvPr>
            <p:ph type="body" sz="quarter" idx="49"/>
          </p:nvPr>
        </p:nvSpPr>
        <p:spPr>
          <a:xfrm>
            <a:off x="7258490" y="3667041"/>
            <a:ext cx="1518924" cy="455869"/>
          </a:xfrm>
        </p:spPr>
        <p:txBody>
          <a:bodyPr>
            <a:noAutofit/>
          </a:bodyPr>
          <a:lstStyle>
            <a:lvl1pPr marL="0" indent="0">
              <a:buNone/>
              <a:defRPr sz="1200">
                <a:solidFill>
                  <a:srgbClr val="164A81"/>
                </a:solidFill>
                <a:latin typeface="Georgia"/>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89" name="Text Placeholder 2"/>
          <p:cNvSpPr>
            <a:spLocks noGrp="1"/>
          </p:cNvSpPr>
          <p:nvPr>
            <p:ph type="body" sz="quarter" idx="50"/>
          </p:nvPr>
        </p:nvSpPr>
        <p:spPr>
          <a:xfrm>
            <a:off x="7258490" y="4088585"/>
            <a:ext cx="1518924" cy="286062"/>
          </a:xfrm>
        </p:spPr>
        <p:txBody>
          <a:bodyPr>
            <a:noAutofit/>
          </a:bodyPr>
          <a:lstStyle>
            <a:lvl1pPr marL="0" indent="0">
              <a:buNone/>
              <a:defRPr sz="900">
                <a:solidFill>
                  <a:srgbClr val="7EA7CA"/>
                </a:solidFill>
                <a:latin typeface=""/>
              </a:defRPr>
            </a:lvl1pPr>
            <a:lvl2pPr>
              <a:defRPr sz="1400">
                <a:solidFill>
                  <a:srgbClr val="164A81"/>
                </a:solidFill>
                <a:latin typeface="Georgia"/>
              </a:defRPr>
            </a:lvl2pPr>
            <a:lvl3pPr>
              <a:defRPr sz="1400">
                <a:solidFill>
                  <a:srgbClr val="164A81"/>
                </a:solidFill>
                <a:latin typeface="Georgia"/>
              </a:defRPr>
            </a:lvl3pPr>
            <a:lvl4pPr>
              <a:defRPr sz="1400">
                <a:solidFill>
                  <a:srgbClr val="164A81"/>
                </a:solidFill>
                <a:latin typeface="Georgia"/>
              </a:defRPr>
            </a:lvl4pPr>
            <a:lvl5pPr>
              <a:defRPr sz="1400">
                <a:solidFill>
                  <a:srgbClr val="164A81"/>
                </a:solidFill>
                <a:latin typeface="Georgia"/>
              </a:defRPr>
            </a:lvl5pPr>
          </a:lstStyle>
          <a:p>
            <a:pPr lvl="0"/>
            <a:r>
              <a:rPr lang="nl-NL"/>
              <a:t>Klikken om de tekststijl van het model te bewerken</a:t>
            </a:r>
          </a:p>
        </p:txBody>
      </p:sp>
      <p:sp>
        <p:nvSpPr>
          <p:cNvPr id="90" name="Content Placeholder 19"/>
          <p:cNvSpPr>
            <a:spLocks noGrp="1"/>
          </p:cNvSpPr>
          <p:nvPr>
            <p:ph sz="quarter" idx="51"/>
          </p:nvPr>
        </p:nvSpPr>
        <p:spPr>
          <a:xfrm flipV="1">
            <a:off x="7361599" y="3632715"/>
            <a:ext cx="248121" cy="18000"/>
          </a:xfrm>
          <a:solidFill>
            <a:srgbClr val="F87613"/>
          </a:solidFill>
        </p:spPr>
        <p:txBody>
          <a:bodyPr/>
          <a:lstStyle>
            <a:lvl1pPr marL="0" indent="0">
              <a:buNone/>
              <a:defRPr/>
            </a:lvl1pPr>
          </a:lstStyle>
          <a:p>
            <a:pPr lvl="0"/>
            <a:r>
              <a:rPr lang="nl-NL"/>
              <a:t>Klikken om de tekststijl van het model te bewerken</a:t>
            </a:r>
          </a:p>
        </p:txBody>
      </p:sp>
    </p:spTree>
    <p:extLst>
      <p:ext uri="{BB962C8B-B14F-4D97-AF65-F5344CB8AC3E}">
        <p14:creationId xmlns:p14="http://schemas.microsoft.com/office/powerpoint/2010/main" val="704717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cxnSp>
        <p:nvCxnSpPr>
          <p:cNvPr id="28" name="Straight Connector 28">
            <a:extLst>
              <a:ext uri="{FF2B5EF4-FFF2-40B4-BE49-F238E27FC236}">
                <a16:creationId xmlns:a16="http://schemas.microsoft.com/office/drawing/2014/main" id="{9776EEBC-2379-4DF3-9E1B-FD5D701F6A98}"/>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4"/>
          </p:nvPr>
        </p:nvSpPr>
        <p:spPr>
          <a:xfrm>
            <a:off x="0" y="0"/>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8" y="161130"/>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114" name="Picture Placeholder 2"/>
          <p:cNvSpPr>
            <a:spLocks noGrp="1"/>
          </p:cNvSpPr>
          <p:nvPr>
            <p:ph type="pic" idx="13"/>
          </p:nvPr>
        </p:nvSpPr>
        <p:spPr>
          <a:xfrm>
            <a:off x="371999" y="1019672"/>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15" name="Picture Placeholder 2"/>
          <p:cNvSpPr>
            <a:spLocks noGrp="1"/>
          </p:cNvSpPr>
          <p:nvPr>
            <p:ph type="pic" idx="17"/>
          </p:nvPr>
        </p:nvSpPr>
        <p:spPr>
          <a:xfrm>
            <a:off x="371999" y="2056364"/>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16" name="Picture Placeholder 2"/>
          <p:cNvSpPr>
            <a:spLocks noGrp="1"/>
          </p:cNvSpPr>
          <p:nvPr>
            <p:ph type="pic" idx="18"/>
          </p:nvPr>
        </p:nvSpPr>
        <p:spPr>
          <a:xfrm>
            <a:off x="371999" y="3093304"/>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17" name="Picture Placeholder 2"/>
          <p:cNvSpPr>
            <a:spLocks noGrp="1"/>
          </p:cNvSpPr>
          <p:nvPr>
            <p:ph type="pic" idx="19"/>
          </p:nvPr>
        </p:nvSpPr>
        <p:spPr>
          <a:xfrm>
            <a:off x="371999" y="4134510"/>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18" name="Picture Placeholder 2"/>
          <p:cNvSpPr>
            <a:spLocks noGrp="1"/>
          </p:cNvSpPr>
          <p:nvPr>
            <p:ph type="pic" idx="20"/>
          </p:nvPr>
        </p:nvSpPr>
        <p:spPr>
          <a:xfrm>
            <a:off x="1810274" y="1019672"/>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19" name="Picture Placeholder 2"/>
          <p:cNvSpPr>
            <a:spLocks noGrp="1"/>
          </p:cNvSpPr>
          <p:nvPr>
            <p:ph type="pic" idx="21"/>
          </p:nvPr>
        </p:nvSpPr>
        <p:spPr>
          <a:xfrm>
            <a:off x="1810274" y="2056364"/>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20" name="Picture Placeholder 2"/>
          <p:cNvSpPr>
            <a:spLocks noGrp="1"/>
          </p:cNvSpPr>
          <p:nvPr>
            <p:ph type="pic" idx="22"/>
          </p:nvPr>
        </p:nvSpPr>
        <p:spPr>
          <a:xfrm>
            <a:off x="1810274" y="3096613"/>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21" name="Picture Placeholder 2"/>
          <p:cNvSpPr>
            <a:spLocks noGrp="1"/>
          </p:cNvSpPr>
          <p:nvPr>
            <p:ph type="pic" idx="23"/>
          </p:nvPr>
        </p:nvSpPr>
        <p:spPr>
          <a:xfrm>
            <a:off x="1810274" y="4134510"/>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22" name="Picture Placeholder 2"/>
          <p:cNvSpPr>
            <a:spLocks noGrp="1"/>
          </p:cNvSpPr>
          <p:nvPr>
            <p:ph type="pic" idx="24"/>
          </p:nvPr>
        </p:nvSpPr>
        <p:spPr>
          <a:xfrm>
            <a:off x="3234262" y="1019672"/>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23" name="Picture Placeholder 2"/>
          <p:cNvSpPr>
            <a:spLocks noGrp="1"/>
          </p:cNvSpPr>
          <p:nvPr>
            <p:ph type="pic" idx="25"/>
          </p:nvPr>
        </p:nvSpPr>
        <p:spPr>
          <a:xfrm>
            <a:off x="3234262" y="2062236"/>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24" name="Picture Placeholder 2"/>
          <p:cNvSpPr>
            <a:spLocks noGrp="1"/>
          </p:cNvSpPr>
          <p:nvPr>
            <p:ph type="pic" idx="26"/>
          </p:nvPr>
        </p:nvSpPr>
        <p:spPr>
          <a:xfrm>
            <a:off x="3234262" y="3093304"/>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25" name="Picture Placeholder 2"/>
          <p:cNvSpPr>
            <a:spLocks noGrp="1"/>
          </p:cNvSpPr>
          <p:nvPr>
            <p:ph type="pic" idx="27"/>
          </p:nvPr>
        </p:nvSpPr>
        <p:spPr>
          <a:xfrm>
            <a:off x="3234262" y="4134510"/>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26" name="Picture Placeholder 2"/>
          <p:cNvSpPr>
            <a:spLocks noGrp="1"/>
          </p:cNvSpPr>
          <p:nvPr>
            <p:ph type="pic" idx="28"/>
          </p:nvPr>
        </p:nvSpPr>
        <p:spPr>
          <a:xfrm>
            <a:off x="4682062" y="1019672"/>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27" name="Picture Placeholder 2"/>
          <p:cNvSpPr>
            <a:spLocks noGrp="1"/>
          </p:cNvSpPr>
          <p:nvPr>
            <p:ph type="pic" idx="29"/>
          </p:nvPr>
        </p:nvSpPr>
        <p:spPr>
          <a:xfrm>
            <a:off x="4682062" y="2056364"/>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28" name="Picture Placeholder 2"/>
          <p:cNvSpPr>
            <a:spLocks noGrp="1"/>
          </p:cNvSpPr>
          <p:nvPr>
            <p:ph type="pic" idx="30"/>
          </p:nvPr>
        </p:nvSpPr>
        <p:spPr>
          <a:xfrm>
            <a:off x="4682062" y="3093304"/>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29" name="Picture Placeholder 2"/>
          <p:cNvSpPr>
            <a:spLocks noGrp="1"/>
          </p:cNvSpPr>
          <p:nvPr>
            <p:ph type="pic" idx="31"/>
          </p:nvPr>
        </p:nvSpPr>
        <p:spPr>
          <a:xfrm>
            <a:off x="4682062" y="4134510"/>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30" name="Picture Placeholder 2"/>
          <p:cNvSpPr>
            <a:spLocks noGrp="1"/>
          </p:cNvSpPr>
          <p:nvPr>
            <p:ph type="pic" idx="32"/>
          </p:nvPr>
        </p:nvSpPr>
        <p:spPr>
          <a:xfrm>
            <a:off x="6120337" y="1019672"/>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31" name="Picture Placeholder 2"/>
          <p:cNvSpPr>
            <a:spLocks noGrp="1"/>
          </p:cNvSpPr>
          <p:nvPr>
            <p:ph type="pic" idx="33"/>
          </p:nvPr>
        </p:nvSpPr>
        <p:spPr>
          <a:xfrm>
            <a:off x="6120337" y="2056364"/>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32" name="Picture Placeholder 2"/>
          <p:cNvSpPr>
            <a:spLocks noGrp="1"/>
          </p:cNvSpPr>
          <p:nvPr>
            <p:ph type="pic" idx="34"/>
          </p:nvPr>
        </p:nvSpPr>
        <p:spPr>
          <a:xfrm>
            <a:off x="6120337" y="3096613"/>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33" name="Picture Placeholder 2"/>
          <p:cNvSpPr>
            <a:spLocks noGrp="1"/>
          </p:cNvSpPr>
          <p:nvPr>
            <p:ph type="pic" idx="35"/>
          </p:nvPr>
        </p:nvSpPr>
        <p:spPr>
          <a:xfrm>
            <a:off x="6120337" y="4134510"/>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34" name="Picture Placeholder 2"/>
          <p:cNvSpPr>
            <a:spLocks noGrp="1"/>
          </p:cNvSpPr>
          <p:nvPr>
            <p:ph type="pic" idx="36"/>
          </p:nvPr>
        </p:nvSpPr>
        <p:spPr>
          <a:xfrm>
            <a:off x="7544325" y="1019672"/>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35" name="Picture Placeholder 2"/>
          <p:cNvSpPr>
            <a:spLocks noGrp="1"/>
          </p:cNvSpPr>
          <p:nvPr>
            <p:ph type="pic" idx="37"/>
          </p:nvPr>
        </p:nvSpPr>
        <p:spPr>
          <a:xfrm>
            <a:off x="7544325" y="2062236"/>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36" name="Picture Placeholder 2"/>
          <p:cNvSpPr>
            <a:spLocks noGrp="1"/>
          </p:cNvSpPr>
          <p:nvPr>
            <p:ph type="pic" idx="38"/>
          </p:nvPr>
        </p:nvSpPr>
        <p:spPr>
          <a:xfrm>
            <a:off x="7544325" y="3093304"/>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37" name="Picture Placeholder 2"/>
          <p:cNvSpPr>
            <a:spLocks noGrp="1"/>
          </p:cNvSpPr>
          <p:nvPr>
            <p:ph type="pic" idx="39"/>
          </p:nvPr>
        </p:nvSpPr>
        <p:spPr>
          <a:xfrm>
            <a:off x="7544325" y="4134510"/>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Tree>
    <p:extLst>
      <p:ext uri="{BB962C8B-B14F-4D97-AF65-F5344CB8AC3E}">
        <p14:creationId xmlns:p14="http://schemas.microsoft.com/office/powerpoint/2010/main" val="4018786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cxnSp>
        <p:nvCxnSpPr>
          <p:cNvPr id="13" name="Straight Connector 49">
            <a:extLst>
              <a:ext uri="{FF2B5EF4-FFF2-40B4-BE49-F238E27FC236}">
                <a16:creationId xmlns:a16="http://schemas.microsoft.com/office/drawing/2014/main" id="{B908E12B-DFDF-44B2-8A0F-16CAD065E36A}"/>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4"/>
          </p:nvPr>
        </p:nvSpPr>
        <p:spPr>
          <a:xfrm>
            <a:off x="0" y="0"/>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8" y="161130"/>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36" name="Picture Placeholder 2"/>
          <p:cNvSpPr>
            <a:spLocks noGrp="1"/>
          </p:cNvSpPr>
          <p:nvPr>
            <p:ph type="pic" idx="41"/>
          </p:nvPr>
        </p:nvSpPr>
        <p:spPr>
          <a:xfrm>
            <a:off x="2510125" y="4862910"/>
            <a:ext cx="522000" cy="1629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39" name="Picture Placeholder 2"/>
          <p:cNvSpPr>
            <a:spLocks noGrp="1"/>
          </p:cNvSpPr>
          <p:nvPr>
            <p:ph type="pic" idx="42"/>
          </p:nvPr>
        </p:nvSpPr>
        <p:spPr>
          <a:xfrm>
            <a:off x="3234262" y="4862910"/>
            <a:ext cx="522000" cy="1629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40" name="Picture Placeholder 2"/>
          <p:cNvSpPr>
            <a:spLocks noGrp="1"/>
          </p:cNvSpPr>
          <p:nvPr>
            <p:ph type="pic" idx="43"/>
          </p:nvPr>
        </p:nvSpPr>
        <p:spPr>
          <a:xfrm>
            <a:off x="3934113" y="4862910"/>
            <a:ext cx="522000" cy="1629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41" name="Picture Placeholder 2"/>
          <p:cNvSpPr>
            <a:spLocks noGrp="1"/>
          </p:cNvSpPr>
          <p:nvPr>
            <p:ph type="pic" idx="44"/>
          </p:nvPr>
        </p:nvSpPr>
        <p:spPr>
          <a:xfrm>
            <a:off x="4682062" y="4862910"/>
            <a:ext cx="522000" cy="1629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42" name="Picture Placeholder 2"/>
          <p:cNvSpPr>
            <a:spLocks noGrp="1"/>
          </p:cNvSpPr>
          <p:nvPr>
            <p:ph type="pic" idx="45"/>
          </p:nvPr>
        </p:nvSpPr>
        <p:spPr>
          <a:xfrm>
            <a:off x="5381913" y="4862910"/>
            <a:ext cx="522000" cy="1629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43" name="Picture Placeholder 2"/>
          <p:cNvSpPr>
            <a:spLocks noGrp="1"/>
          </p:cNvSpPr>
          <p:nvPr>
            <p:ph type="pic" idx="46"/>
          </p:nvPr>
        </p:nvSpPr>
        <p:spPr>
          <a:xfrm>
            <a:off x="6120337" y="4862910"/>
            <a:ext cx="522000" cy="1629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44" name="Picture Placeholder 2"/>
          <p:cNvSpPr>
            <a:spLocks noGrp="1"/>
          </p:cNvSpPr>
          <p:nvPr>
            <p:ph type="pic" idx="47"/>
          </p:nvPr>
        </p:nvSpPr>
        <p:spPr>
          <a:xfrm>
            <a:off x="6820188" y="4862910"/>
            <a:ext cx="522000" cy="1629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45" name="Picture Placeholder 2"/>
          <p:cNvSpPr>
            <a:spLocks noGrp="1"/>
          </p:cNvSpPr>
          <p:nvPr>
            <p:ph type="pic" idx="48"/>
          </p:nvPr>
        </p:nvSpPr>
        <p:spPr>
          <a:xfrm>
            <a:off x="7544325" y="4862910"/>
            <a:ext cx="522000" cy="1629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46" name="Picture Placeholder 2"/>
          <p:cNvSpPr>
            <a:spLocks noGrp="1"/>
          </p:cNvSpPr>
          <p:nvPr>
            <p:ph type="pic" idx="49"/>
          </p:nvPr>
        </p:nvSpPr>
        <p:spPr>
          <a:xfrm>
            <a:off x="8244176" y="4862910"/>
            <a:ext cx="522000" cy="1629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Tree>
    <p:extLst>
      <p:ext uri="{BB962C8B-B14F-4D97-AF65-F5344CB8AC3E}">
        <p14:creationId xmlns:p14="http://schemas.microsoft.com/office/powerpoint/2010/main" val="2003086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855146" y="1435100"/>
            <a:ext cx="5445124" cy="550711"/>
          </a:xfrm>
        </p:spPr>
        <p:txBody>
          <a:bodyPr>
            <a:noAutofit/>
          </a:bodyPr>
          <a:lstStyle>
            <a:lvl1pPr marL="0" indent="0" algn="ctr">
              <a:buFontTx/>
              <a:buNone/>
              <a:defRPr sz="2800" b="0" i="0">
                <a:solidFill>
                  <a:srgbClr val="164A81"/>
                </a:solidFill>
                <a:latin typeface="Georgia"/>
              </a:defRPr>
            </a:lvl1pPr>
            <a:lvl2pPr>
              <a:defRPr sz="2800">
                <a:solidFill>
                  <a:schemeClr val="bg1"/>
                </a:solidFill>
                <a:latin typeface="Georgia"/>
              </a:defRPr>
            </a:lvl2pPr>
            <a:lvl3pPr>
              <a:defRPr sz="2800">
                <a:solidFill>
                  <a:schemeClr val="bg1"/>
                </a:solidFill>
                <a:latin typeface="Georgia"/>
              </a:defRPr>
            </a:lvl3pPr>
            <a:lvl4pPr>
              <a:defRPr sz="2800">
                <a:solidFill>
                  <a:schemeClr val="bg1"/>
                </a:solidFill>
                <a:latin typeface="Georgia"/>
              </a:defRPr>
            </a:lvl4pPr>
            <a:lvl5pPr>
              <a:defRPr sz="2800">
                <a:solidFill>
                  <a:schemeClr val="bg1"/>
                </a:solidFill>
                <a:latin typeface="Georgia"/>
              </a:defRPr>
            </a:lvl5pPr>
          </a:lstStyle>
          <a:p>
            <a:pPr lvl="0"/>
            <a:r>
              <a:rPr lang="nl-NL"/>
              <a:t>Klikken om de tekststijl van het model te bewerken</a:t>
            </a:r>
          </a:p>
        </p:txBody>
      </p:sp>
      <p:sp>
        <p:nvSpPr>
          <p:cNvPr id="9" name="Content Placeholder 19"/>
          <p:cNvSpPr>
            <a:spLocks noGrp="1"/>
          </p:cNvSpPr>
          <p:nvPr>
            <p:ph sz="quarter" idx="16"/>
          </p:nvPr>
        </p:nvSpPr>
        <p:spPr>
          <a:xfrm flipV="1">
            <a:off x="4450626" y="1271588"/>
            <a:ext cx="248121" cy="18000"/>
          </a:xfrm>
          <a:solidFill>
            <a:srgbClr val="F46012"/>
          </a:solidFill>
        </p:spPr>
        <p:txBody>
          <a:bodyPr/>
          <a:lstStyle>
            <a:lvl1pPr marL="0" indent="0">
              <a:buNone/>
              <a:defRPr/>
            </a:lvl1pPr>
          </a:lstStyle>
          <a:p>
            <a:pPr lvl="0"/>
            <a:r>
              <a:rPr lang="nl-NL"/>
              <a:t>Klikken om de tekststijl van het model te bewerken</a:t>
            </a:r>
          </a:p>
        </p:txBody>
      </p:sp>
      <p:sp>
        <p:nvSpPr>
          <p:cNvPr id="13" name="Picture Placeholder 2"/>
          <p:cNvSpPr>
            <a:spLocks noGrp="1"/>
          </p:cNvSpPr>
          <p:nvPr>
            <p:ph type="pic" idx="22"/>
          </p:nvPr>
        </p:nvSpPr>
        <p:spPr>
          <a:xfrm>
            <a:off x="1100544" y="3096613"/>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5" name="Picture Placeholder 2"/>
          <p:cNvSpPr>
            <a:spLocks noGrp="1"/>
          </p:cNvSpPr>
          <p:nvPr>
            <p:ph type="pic" idx="26"/>
          </p:nvPr>
        </p:nvSpPr>
        <p:spPr>
          <a:xfrm>
            <a:off x="2524532" y="3093304"/>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7" name="Picture Placeholder 2"/>
          <p:cNvSpPr>
            <a:spLocks noGrp="1"/>
          </p:cNvSpPr>
          <p:nvPr>
            <p:ph type="pic" idx="30"/>
          </p:nvPr>
        </p:nvSpPr>
        <p:spPr>
          <a:xfrm>
            <a:off x="3972332" y="3093304"/>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9" name="Picture Placeholder 2"/>
          <p:cNvSpPr>
            <a:spLocks noGrp="1"/>
          </p:cNvSpPr>
          <p:nvPr>
            <p:ph type="pic" idx="34"/>
          </p:nvPr>
        </p:nvSpPr>
        <p:spPr>
          <a:xfrm>
            <a:off x="5410607" y="3096613"/>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21" name="Picture Placeholder 2"/>
          <p:cNvSpPr>
            <a:spLocks noGrp="1"/>
          </p:cNvSpPr>
          <p:nvPr>
            <p:ph type="pic" idx="38"/>
          </p:nvPr>
        </p:nvSpPr>
        <p:spPr>
          <a:xfrm>
            <a:off x="6834595" y="3093304"/>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25" name="Picture Placeholder 2"/>
          <p:cNvSpPr>
            <a:spLocks noGrp="1"/>
          </p:cNvSpPr>
          <p:nvPr>
            <p:ph type="pic" idx="23"/>
          </p:nvPr>
        </p:nvSpPr>
        <p:spPr>
          <a:xfrm>
            <a:off x="1100544" y="4134510"/>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26" name="Picture Placeholder 2"/>
          <p:cNvSpPr>
            <a:spLocks noGrp="1"/>
          </p:cNvSpPr>
          <p:nvPr>
            <p:ph type="pic" idx="27"/>
          </p:nvPr>
        </p:nvSpPr>
        <p:spPr>
          <a:xfrm>
            <a:off x="2524532" y="4134510"/>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27" name="Picture Placeholder 2"/>
          <p:cNvSpPr>
            <a:spLocks noGrp="1"/>
          </p:cNvSpPr>
          <p:nvPr>
            <p:ph type="pic" idx="31"/>
          </p:nvPr>
        </p:nvSpPr>
        <p:spPr>
          <a:xfrm>
            <a:off x="3972332" y="4134510"/>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28" name="Picture Placeholder 2"/>
          <p:cNvSpPr>
            <a:spLocks noGrp="1"/>
          </p:cNvSpPr>
          <p:nvPr>
            <p:ph type="pic" idx="35"/>
          </p:nvPr>
        </p:nvSpPr>
        <p:spPr>
          <a:xfrm>
            <a:off x="5410607" y="4134510"/>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29" name="Picture Placeholder 2"/>
          <p:cNvSpPr>
            <a:spLocks noGrp="1"/>
          </p:cNvSpPr>
          <p:nvPr>
            <p:ph type="pic" idx="40"/>
          </p:nvPr>
        </p:nvSpPr>
        <p:spPr>
          <a:xfrm>
            <a:off x="6834595" y="4134510"/>
            <a:ext cx="1221851" cy="691050"/>
          </a:xfrm>
        </p:spPr>
        <p:txBody>
          <a:bodyPr rtlCol="0" anchor="ctr" anchorCtr="1">
            <a:normAutofit/>
          </a:bodyPr>
          <a:lstStyle>
            <a:lvl1pPr marL="0" indent="0">
              <a:buNone/>
              <a:defRPr sz="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Tree>
    <p:extLst>
      <p:ext uri="{BB962C8B-B14F-4D97-AF65-F5344CB8AC3E}">
        <p14:creationId xmlns:p14="http://schemas.microsoft.com/office/powerpoint/2010/main" val="1729944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cxnSp>
        <p:nvCxnSpPr>
          <p:cNvPr id="27" name="Straight Connector 5">
            <a:extLst>
              <a:ext uri="{FF2B5EF4-FFF2-40B4-BE49-F238E27FC236}">
                <a16:creationId xmlns:a16="http://schemas.microsoft.com/office/drawing/2014/main" id="{D34FFFEF-C036-48F5-A21B-E1B05A01606C}"/>
              </a:ext>
            </a:extLst>
          </p:cNvPr>
          <p:cNvCxnSpPr/>
          <p:nvPr/>
        </p:nvCxnSpPr>
        <p:spPr>
          <a:xfrm flipH="1">
            <a:off x="3860800" y="2800350"/>
            <a:ext cx="2867025"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6">
            <a:extLst>
              <a:ext uri="{FF2B5EF4-FFF2-40B4-BE49-F238E27FC236}">
                <a16:creationId xmlns:a16="http://schemas.microsoft.com/office/drawing/2014/main" id="{6CFB39CB-59DE-437A-81E2-AAE1DA962574}"/>
              </a:ext>
            </a:extLst>
          </p:cNvPr>
          <p:cNvCxnSpPr/>
          <p:nvPr/>
        </p:nvCxnSpPr>
        <p:spPr>
          <a:xfrm flipH="1">
            <a:off x="3860800" y="2073275"/>
            <a:ext cx="2867025"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7">
            <a:extLst>
              <a:ext uri="{FF2B5EF4-FFF2-40B4-BE49-F238E27FC236}">
                <a16:creationId xmlns:a16="http://schemas.microsoft.com/office/drawing/2014/main" id="{CE573469-D2F6-4CC6-9AF7-720F7B9C35E7}"/>
              </a:ext>
            </a:extLst>
          </p:cNvPr>
          <p:cNvCxnSpPr/>
          <p:nvPr/>
        </p:nvCxnSpPr>
        <p:spPr>
          <a:xfrm flipH="1">
            <a:off x="3860800" y="3521075"/>
            <a:ext cx="430688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8">
            <a:extLst>
              <a:ext uri="{FF2B5EF4-FFF2-40B4-BE49-F238E27FC236}">
                <a16:creationId xmlns:a16="http://schemas.microsoft.com/office/drawing/2014/main" id="{D348FFEE-5446-4F01-A5D7-7B2BEE2A657C}"/>
              </a:ext>
            </a:extLst>
          </p:cNvPr>
          <p:cNvCxnSpPr/>
          <p:nvPr/>
        </p:nvCxnSpPr>
        <p:spPr>
          <a:xfrm flipH="1">
            <a:off x="3860800" y="4241800"/>
            <a:ext cx="2867025"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9">
            <a:extLst>
              <a:ext uri="{FF2B5EF4-FFF2-40B4-BE49-F238E27FC236}">
                <a16:creationId xmlns:a16="http://schemas.microsoft.com/office/drawing/2014/main" id="{5E37DE9B-C5BD-4C6A-87D7-60B5057DC764}"/>
              </a:ext>
            </a:extLst>
          </p:cNvPr>
          <p:cNvCxnSpPr/>
          <p:nvPr/>
        </p:nvCxnSpPr>
        <p:spPr>
          <a:xfrm flipH="1">
            <a:off x="3860800" y="1366838"/>
            <a:ext cx="430688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7">
            <a:extLst>
              <a:ext uri="{FF2B5EF4-FFF2-40B4-BE49-F238E27FC236}">
                <a16:creationId xmlns:a16="http://schemas.microsoft.com/office/drawing/2014/main" id="{483BD7B0-8328-4EF0-B32A-AA0D0BA7A844}"/>
              </a:ext>
            </a:extLst>
          </p:cNvPr>
          <p:cNvCxnSpPr/>
          <p:nvPr/>
        </p:nvCxnSpPr>
        <p:spPr>
          <a:xfrm flipV="1">
            <a:off x="1692275" y="1520825"/>
            <a:ext cx="0" cy="286702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8">
            <a:extLst>
              <a:ext uri="{FF2B5EF4-FFF2-40B4-BE49-F238E27FC236}">
                <a16:creationId xmlns:a16="http://schemas.microsoft.com/office/drawing/2014/main" id="{29A4B0D7-993B-4F90-86C3-2EA6E8C8EA7F}"/>
              </a:ext>
            </a:extLst>
          </p:cNvPr>
          <p:cNvCxnSpPr/>
          <p:nvPr/>
        </p:nvCxnSpPr>
        <p:spPr>
          <a:xfrm flipH="1">
            <a:off x="1692275" y="1520825"/>
            <a:ext cx="11588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9">
            <a:extLst>
              <a:ext uri="{FF2B5EF4-FFF2-40B4-BE49-F238E27FC236}">
                <a16:creationId xmlns:a16="http://schemas.microsoft.com/office/drawing/2014/main" id="{27AAE00C-C02E-4875-B718-8EF4867FCF9C}"/>
              </a:ext>
            </a:extLst>
          </p:cNvPr>
          <p:cNvCxnSpPr/>
          <p:nvPr/>
        </p:nvCxnSpPr>
        <p:spPr>
          <a:xfrm flipH="1">
            <a:off x="1692275" y="2236788"/>
            <a:ext cx="11588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40">
            <a:extLst>
              <a:ext uri="{FF2B5EF4-FFF2-40B4-BE49-F238E27FC236}">
                <a16:creationId xmlns:a16="http://schemas.microsoft.com/office/drawing/2014/main" id="{1112973B-5F9B-4BFE-B178-A8E5AB9931F2}"/>
              </a:ext>
            </a:extLst>
          </p:cNvPr>
          <p:cNvCxnSpPr/>
          <p:nvPr/>
        </p:nvCxnSpPr>
        <p:spPr>
          <a:xfrm flipH="1">
            <a:off x="1692275" y="3683000"/>
            <a:ext cx="11588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41">
            <a:extLst>
              <a:ext uri="{FF2B5EF4-FFF2-40B4-BE49-F238E27FC236}">
                <a16:creationId xmlns:a16="http://schemas.microsoft.com/office/drawing/2014/main" id="{AC8F9196-545F-457C-9E40-2F17DD87466D}"/>
              </a:ext>
            </a:extLst>
          </p:cNvPr>
          <p:cNvCxnSpPr/>
          <p:nvPr/>
        </p:nvCxnSpPr>
        <p:spPr>
          <a:xfrm flipH="1">
            <a:off x="1692275" y="4387850"/>
            <a:ext cx="11588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42">
            <a:extLst>
              <a:ext uri="{FF2B5EF4-FFF2-40B4-BE49-F238E27FC236}">
                <a16:creationId xmlns:a16="http://schemas.microsoft.com/office/drawing/2014/main" id="{51E744EB-BF20-4611-9072-F13225880454}"/>
              </a:ext>
            </a:extLst>
          </p:cNvPr>
          <p:cNvCxnSpPr/>
          <p:nvPr/>
        </p:nvCxnSpPr>
        <p:spPr>
          <a:xfrm flipV="1">
            <a:off x="3132138" y="1520825"/>
            <a:ext cx="0" cy="286702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43">
            <a:extLst>
              <a:ext uri="{FF2B5EF4-FFF2-40B4-BE49-F238E27FC236}">
                <a16:creationId xmlns:a16="http://schemas.microsoft.com/office/drawing/2014/main" id="{81163C61-07DB-4374-994E-73B5A15F29C3}"/>
              </a:ext>
            </a:extLst>
          </p:cNvPr>
          <p:cNvCxnSpPr/>
          <p:nvPr/>
        </p:nvCxnSpPr>
        <p:spPr>
          <a:xfrm flipH="1">
            <a:off x="3124200" y="1520825"/>
            <a:ext cx="11588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44">
            <a:extLst>
              <a:ext uri="{FF2B5EF4-FFF2-40B4-BE49-F238E27FC236}">
                <a16:creationId xmlns:a16="http://schemas.microsoft.com/office/drawing/2014/main" id="{7D13605F-AB2D-4DA3-8359-6B2D622E5199}"/>
              </a:ext>
            </a:extLst>
          </p:cNvPr>
          <p:cNvCxnSpPr/>
          <p:nvPr/>
        </p:nvCxnSpPr>
        <p:spPr>
          <a:xfrm flipH="1">
            <a:off x="3124200" y="2236788"/>
            <a:ext cx="11588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45">
            <a:extLst>
              <a:ext uri="{FF2B5EF4-FFF2-40B4-BE49-F238E27FC236}">
                <a16:creationId xmlns:a16="http://schemas.microsoft.com/office/drawing/2014/main" id="{6FC0D1F6-064A-4B2E-A934-D70FE59ECC57}"/>
              </a:ext>
            </a:extLst>
          </p:cNvPr>
          <p:cNvCxnSpPr/>
          <p:nvPr/>
        </p:nvCxnSpPr>
        <p:spPr>
          <a:xfrm flipH="1">
            <a:off x="3124200" y="3683000"/>
            <a:ext cx="11588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6">
            <a:extLst>
              <a:ext uri="{FF2B5EF4-FFF2-40B4-BE49-F238E27FC236}">
                <a16:creationId xmlns:a16="http://schemas.microsoft.com/office/drawing/2014/main" id="{56AEAE5F-297C-4552-8218-C6771CF8CF74}"/>
              </a:ext>
            </a:extLst>
          </p:cNvPr>
          <p:cNvCxnSpPr/>
          <p:nvPr/>
        </p:nvCxnSpPr>
        <p:spPr>
          <a:xfrm flipH="1">
            <a:off x="3124200" y="4387850"/>
            <a:ext cx="11588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7">
            <a:extLst>
              <a:ext uri="{FF2B5EF4-FFF2-40B4-BE49-F238E27FC236}">
                <a16:creationId xmlns:a16="http://schemas.microsoft.com/office/drawing/2014/main" id="{E9DCEAA2-0C84-4775-A040-9F4004B4D5DD}"/>
              </a:ext>
            </a:extLst>
          </p:cNvPr>
          <p:cNvCxnSpPr/>
          <p:nvPr/>
        </p:nvCxnSpPr>
        <p:spPr>
          <a:xfrm flipH="1" flipV="1">
            <a:off x="5291138" y="2800350"/>
            <a:ext cx="1587" cy="11906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8">
            <a:extLst>
              <a:ext uri="{FF2B5EF4-FFF2-40B4-BE49-F238E27FC236}">
                <a16:creationId xmlns:a16="http://schemas.microsoft.com/office/drawing/2014/main" id="{AD1EA392-0990-4B36-BDA7-31771637A564}"/>
              </a:ext>
            </a:extLst>
          </p:cNvPr>
          <p:cNvCxnSpPr/>
          <p:nvPr/>
        </p:nvCxnSpPr>
        <p:spPr>
          <a:xfrm flipH="1" flipV="1">
            <a:off x="6727825" y="2800350"/>
            <a:ext cx="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9">
            <a:extLst>
              <a:ext uri="{FF2B5EF4-FFF2-40B4-BE49-F238E27FC236}">
                <a16:creationId xmlns:a16="http://schemas.microsoft.com/office/drawing/2014/main" id="{7E72E612-BA59-4609-B9D3-9B52C19C51D6}"/>
              </a:ext>
            </a:extLst>
          </p:cNvPr>
          <p:cNvCxnSpPr/>
          <p:nvPr/>
        </p:nvCxnSpPr>
        <p:spPr>
          <a:xfrm flipH="1">
            <a:off x="3124200" y="2960688"/>
            <a:ext cx="11588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50">
            <a:extLst>
              <a:ext uri="{FF2B5EF4-FFF2-40B4-BE49-F238E27FC236}">
                <a16:creationId xmlns:a16="http://schemas.microsoft.com/office/drawing/2014/main" id="{1BE87D46-17CE-4ED9-9244-A41FD299ACD5}"/>
              </a:ext>
            </a:extLst>
          </p:cNvPr>
          <p:cNvCxnSpPr/>
          <p:nvPr/>
        </p:nvCxnSpPr>
        <p:spPr>
          <a:xfrm flipH="1">
            <a:off x="1582738" y="2595563"/>
            <a:ext cx="1541462"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51">
            <a:extLst>
              <a:ext uri="{FF2B5EF4-FFF2-40B4-BE49-F238E27FC236}">
                <a16:creationId xmlns:a16="http://schemas.microsoft.com/office/drawing/2014/main" id="{F360B130-4DF1-47F9-AE74-07F182668668}"/>
              </a:ext>
            </a:extLst>
          </p:cNvPr>
          <p:cNvCxnSpPr/>
          <p:nvPr/>
        </p:nvCxnSpPr>
        <p:spPr>
          <a:xfrm flipH="1" flipV="1">
            <a:off x="5299075" y="2073275"/>
            <a:ext cx="1588"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52">
            <a:extLst>
              <a:ext uri="{FF2B5EF4-FFF2-40B4-BE49-F238E27FC236}">
                <a16:creationId xmlns:a16="http://schemas.microsoft.com/office/drawing/2014/main" id="{45479F85-A23F-4F64-B311-D7BE5117BA04}"/>
              </a:ext>
            </a:extLst>
          </p:cNvPr>
          <p:cNvCxnSpPr/>
          <p:nvPr/>
        </p:nvCxnSpPr>
        <p:spPr>
          <a:xfrm flipH="1" flipV="1">
            <a:off x="6727825" y="2073275"/>
            <a:ext cx="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53">
            <a:extLst>
              <a:ext uri="{FF2B5EF4-FFF2-40B4-BE49-F238E27FC236}">
                <a16:creationId xmlns:a16="http://schemas.microsoft.com/office/drawing/2014/main" id="{576BD17B-4263-4B42-ACBF-0FDFFECE8F58}"/>
              </a:ext>
            </a:extLst>
          </p:cNvPr>
          <p:cNvCxnSpPr/>
          <p:nvPr/>
        </p:nvCxnSpPr>
        <p:spPr>
          <a:xfrm flipH="1" flipV="1">
            <a:off x="5299075" y="1366838"/>
            <a:ext cx="1588"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54">
            <a:extLst>
              <a:ext uri="{FF2B5EF4-FFF2-40B4-BE49-F238E27FC236}">
                <a16:creationId xmlns:a16="http://schemas.microsoft.com/office/drawing/2014/main" id="{AAB6EB8B-C3E2-4963-9FFE-228DF0AF6DF9}"/>
              </a:ext>
            </a:extLst>
          </p:cNvPr>
          <p:cNvCxnSpPr/>
          <p:nvPr/>
        </p:nvCxnSpPr>
        <p:spPr>
          <a:xfrm flipH="1" flipV="1">
            <a:off x="6727825" y="1366838"/>
            <a:ext cx="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55">
            <a:extLst>
              <a:ext uri="{FF2B5EF4-FFF2-40B4-BE49-F238E27FC236}">
                <a16:creationId xmlns:a16="http://schemas.microsoft.com/office/drawing/2014/main" id="{3884FAB2-626F-466E-B90F-0A8B2FC6709A}"/>
              </a:ext>
            </a:extLst>
          </p:cNvPr>
          <p:cNvCxnSpPr/>
          <p:nvPr/>
        </p:nvCxnSpPr>
        <p:spPr>
          <a:xfrm flipH="1" flipV="1">
            <a:off x="5299075" y="3521075"/>
            <a:ext cx="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6">
            <a:extLst>
              <a:ext uri="{FF2B5EF4-FFF2-40B4-BE49-F238E27FC236}">
                <a16:creationId xmlns:a16="http://schemas.microsoft.com/office/drawing/2014/main" id="{79D338BD-19BE-4B9F-9C41-D036C39F9B84}"/>
              </a:ext>
            </a:extLst>
          </p:cNvPr>
          <p:cNvCxnSpPr/>
          <p:nvPr/>
        </p:nvCxnSpPr>
        <p:spPr>
          <a:xfrm flipH="1" flipV="1">
            <a:off x="6727825" y="3521075"/>
            <a:ext cx="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7">
            <a:extLst>
              <a:ext uri="{FF2B5EF4-FFF2-40B4-BE49-F238E27FC236}">
                <a16:creationId xmlns:a16="http://schemas.microsoft.com/office/drawing/2014/main" id="{B32F1EE3-933A-4321-9029-4486A7A5C69E}"/>
              </a:ext>
            </a:extLst>
          </p:cNvPr>
          <p:cNvCxnSpPr/>
          <p:nvPr/>
        </p:nvCxnSpPr>
        <p:spPr>
          <a:xfrm flipH="1" flipV="1">
            <a:off x="5299075" y="4241800"/>
            <a:ext cx="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8">
            <a:extLst>
              <a:ext uri="{FF2B5EF4-FFF2-40B4-BE49-F238E27FC236}">
                <a16:creationId xmlns:a16="http://schemas.microsoft.com/office/drawing/2014/main" id="{0B6961FE-BE03-4E04-B8DD-6C1EE0325580}"/>
              </a:ext>
            </a:extLst>
          </p:cNvPr>
          <p:cNvCxnSpPr/>
          <p:nvPr/>
        </p:nvCxnSpPr>
        <p:spPr>
          <a:xfrm flipH="1" flipV="1">
            <a:off x="6727825" y="4241800"/>
            <a:ext cx="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9">
            <a:extLst>
              <a:ext uri="{FF2B5EF4-FFF2-40B4-BE49-F238E27FC236}">
                <a16:creationId xmlns:a16="http://schemas.microsoft.com/office/drawing/2014/main" id="{FD330AAC-40B9-4EAB-A51D-EE466090E5ED}"/>
              </a:ext>
            </a:extLst>
          </p:cNvPr>
          <p:cNvCxnSpPr/>
          <p:nvPr/>
        </p:nvCxnSpPr>
        <p:spPr>
          <a:xfrm flipH="1" flipV="1">
            <a:off x="8167688" y="3521075"/>
            <a:ext cx="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60">
            <a:extLst>
              <a:ext uri="{FF2B5EF4-FFF2-40B4-BE49-F238E27FC236}">
                <a16:creationId xmlns:a16="http://schemas.microsoft.com/office/drawing/2014/main" id="{551C990B-E20D-4082-B83B-2D7B769AD5A8}"/>
              </a:ext>
            </a:extLst>
          </p:cNvPr>
          <p:cNvCxnSpPr/>
          <p:nvPr/>
        </p:nvCxnSpPr>
        <p:spPr>
          <a:xfrm flipH="1" flipV="1">
            <a:off x="8167688" y="1374775"/>
            <a:ext cx="0" cy="1143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61">
            <a:extLst>
              <a:ext uri="{FF2B5EF4-FFF2-40B4-BE49-F238E27FC236}">
                <a16:creationId xmlns:a16="http://schemas.microsoft.com/office/drawing/2014/main" id="{00E71CC7-BEF9-4E35-8344-47B19F39AA6C}"/>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4"/>
          </p:nvPr>
        </p:nvSpPr>
        <p:spPr>
          <a:xfrm>
            <a:off x="0" y="0"/>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8" y="161130"/>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3" name="Text Placeholder 2"/>
          <p:cNvSpPr>
            <a:spLocks noGrp="1"/>
          </p:cNvSpPr>
          <p:nvPr>
            <p:ph type="body" sz="quarter" idx="17"/>
          </p:nvPr>
        </p:nvSpPr>
        <p:spPr>
          <a:xfrm>
            <a:off x="357188" y="2351759"/>
            <a:ext cx="1220206" cy="486702"/>
          </a:xfrm>
          <a:solidFill>
            <a:srgbClr val="0E3A68"/>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63" name="Text Placeholder 2"/>
          <p:cNvSpPr>
            <a:spLocks noGrp="1"/>
          </p:cNvSpPr>
          <p:nvPr>
            <p:ph type="body" sz="quarter" idx="18"/>
          </p:nvPr>
        </p:nvSpPr>
        <p:spPr>
          <a:xfrm>
            <a:off x="1811919" y="1277157"/>
            <a:ext cx="1220206" cy="486702"/>
          </a:xfrm>
          <a:solidFill>
            <a:srgbClr val="0E3A68"/>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64" name="Text Placeholder 2"/>
          <p:cNvSpPr>
            <a:spLocks noGrp="1"/>
          </p:cNvSpPr>
          <p:nvPr>
            <p:ph type="body" sz="quarter" idx="19"/>
          </p:nvPr>
        </p:nvSpPr>
        <p:spPr>
          <a:xfrm>
            <a:off x="1811919" y="1997554"/>
            <a:ext cx="1220206" cy="486702"/>
          </a:xfrm>
          <a:solidFill>
            <a:srgbClr val="0E3A68"/>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65" name="Text Placeholder 2"/>
          <p:cNvSpPr>
            <a:spLocks noGrp="1"/>
          </p:cNvSpPr>
          <p:nvPr>
            <p:ph type="body" sz="quarter" idx="20"/>
          </p:nvPr>
        </p:nvSpPr>
        <p:spPr>
          <a:xfrm>
            <a:off x="1811919" y="2719347"/>
            <a:ext cx="1220206" cy="486702"/>
          </a:xfrm>
          <a:solidFill>
            <a:srgbClr val="0E3A68"/>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66" name="Text Placeholder 2"/>
          <p:cNvSpPr>
            <a:spLocks noGrp="1"/>
          </p:cNvSpPr>
          <p:nvPr>
            <p:ph type="body" sz="quarter" idx="21"/>
          </p:nvPr>
        </p:nvSpPr>
        <p:spPr>
          <a:xfrm>
            <a:off x="1811919" y="3430525"/>
            <a:ext cx="1220206" cy="486702"/>
          </a:xfrm>
          <a:solidFill>
            <a:srgbClr val="0E3A68"/>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67" name="Text Placeholder 2"/>
          <p:cNvSpPr>
            <a:spLocks noGrp="1"/>
          </p:cNvSpPr>
          <p:nvPr>
            <p:ph type="body" sz="quarter" idx="22"/>
          </p:nvPr>
        </p:nvSpPr>
        <p:spPr>
          <a:xfrm>
            <a:off x="1811919" y="4122077"/>
            <a:ext cx="1220206" cy="486702"/>
          </a:xfrm>
          <a:solidFill>
            <a:srgbClr val="0E3A68"/>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68" name="Text Placeholder 2"/>
          <p:cNvSpPr>
            <a:spLocks noGrp="1"/>
          </p:cNvSpPr>
          <p:nvPr>
            <p:ph type="body" sz="quarter" idx="23"/>
          </p:nvPr>
        </p:nvSpPr>
        <p:spPr>
          <a:xfrm>
            <a:off x="3250980" y="1277157"/>
            <a:ext cx="1220206" cy="486702"/>
          </a:xfrm>
          <a:solidFill>
            <a:srgbClr val="0E3A68"/>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69" name="Text Placeholder 2"/>
          <p:cNvSpPr>
            <a:spLocks noGrp="1"/>
          </p:cNvSpPr>
          <p:nvPr>
            <p:ph type="body" sz="quarter" idx="24"/>
          </p:nvPr>
        </p:nvSpPr>
        <p:spPr>
          <a:xfrm>
            <a:off x="3250980" y="1997554"/>
            <a:ext cx="1220206" cy="486702"/>
          </a:xfrm>
          <a:solidFill>
            <a:srgbClr val="0E3A68"/>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70" name="Text Placeholder 2"/>
          <p:cNvSpPr>
            <a:spLocks noGrp="1"/>
          </p:cNvSpPr>
          <p:nvPr>
            <p:ph type="body" sz="quarter" idx="25"/>
          </p:nvPr>
        </p:nvSpPr>
        <p:spPr>
          <a:xfrm>
            <a:off x="3250980" y="2716882"/>
            <a:ext cx="1220206" cy="486702"/>
          </a:xfrm>
          <a:solidFill>
            <a:srgbClr val="0E3A68"/>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71" name="Text Placeholder 2"/>
          <p:cNvSpPr>
            <a:spLocks noGrp="1"/>
          </p:cNvSpPr>
          <p:nvPr>
            <p:ph type="body" sz="quarter" idx="26"/>
          </p:nvPr>
        </p:nvSpPr>
        <p:spPr>
          <a:xfrm>
            <a:off x="3250980" y="3430525"/>
            <a:ext cx="1220206" cy="486702"/>
          </a:xfrm>
          <a:solidFill>
            <a:srgbClr val="0E3A68"/>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72" name="Text Placeholder 2"/>
          <p:cNvSpPr>
            <a:spLocks noGrp="1"/>
          </p:cNvSpPr>
          <p:nvPr>
            <p:ph type="body" sz="quarter" idx="27"/>
          </p:nvPr>
        </p:nvSpPr>
        <p:spPr>
          <a:xfrm>
            <a:off x="3250980" y="4122077"/>
            <a:ext cx="1220206" cy="486702"/>
          </a:xfrm>
          <a:solidFill>
            <a:srgbClr val="0E3A68"/>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73" name="Text Placeholder 2"/>
          <p:cNvSpPr>
            <a:spLocks noGrp="1"/>
          </p:cNvSpPr>
          <p:nvPr>
            <p:ph type="body" sz="quarter" idx="28"/>
          </p:nvPr>
        </p:nvSpPr>
        <p:spPr>
          <a:xfrm>
            <a:off x="4680532" y="1483274"/>
            <a:ext cx="1220206" cy="486702"/>
          </a:xfrm>
          <a:solidFill>
            <a:srgbClr val="2964A2"/>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74" name="Text Placeholder 2"/>
          <p:cNvSpPr>
            <a:spLocks noGrp="1"/>
          </p:cNvSpPr>
          <p:nvPr>
            <p:ph type="body" sz="quarter" idx="29"/>
          </p:nvPr>
        </p:nvSpPr>
        <p:spPr>
          <a:xfrm>
            <a:off x="4690030" y="2196826"/>
            <a:ext cx="1220206" cy="486702"/>
          </a:xfrm>
          <a:solidFill>
            <a:srgbClr val="2964A2"/>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75" name="Text Placeholder 2"/>
          <p:cNvSpPr>
            <a:spLocks noGrp="1"/>
          </p:cNvSpPr>
          <p:nvPr>
            <p:ph type="body" sz="quarter" idx="30"/>
          </p:nvPr>
        </p:nvSpPr>
        <p:spPr>
          <a:xfrm>
            <a:off x="4690030" y="2919691"/>
            <a:ext cx="1220206" cy="486702"/>
          </a:xfrm>
          <a:solidFill>
            <a:srgbClr val="2964A2"/>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76" name="Text Placeholder 2"/>
          <p:cNvSpPr>
            <a:spLocks noGrp="1"/>
          </p:cNvSpPr>
          <p:nvPr>
            <p:ph type="body" sz="quarter" idx="31"/>
          </p:nvPr>
        </p:nvSpPr>
        <p:spPr>
          <a:xfrm>
            <a:off x="4690030" y="3634744"/>
            <a:ext cx="1220206" cy="486702"/>
          </a:xfrm>
          <a:solidFill>
            <a:srgbClr val="2964A2"/>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77" name="Text Placeholder 2"/>
          <p:cNvSpPr>
            <a:spLocks noGrp="1"/>
          </p:cNvSpPr>
          <p:nvPr>
            <p:ph type="body" sz="quarter" idx="32"/>
          </p:nvPr>
        </p:nvSpPr>
        <p:spPr>
          <a:xfrm>
            <a:off x="4690030" y="4355883"/>
            <a:ext cx="1220206" cy="486702"/>
          </a:xfrm>
          <a:solidFill>
            <a:srgbClr val="2964A2"/>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78" name="Text Placeholder 2"/>
          <p:cNvSpPr>
            <a:spLocks noGrp="1"/>
          </p:cNvSpPr>
          <p:nvPr>
            <p:ph type="body" sz="quarter" idx="33"/>
          </p:nvPr>
        </p:nvSpPr>
        <p:spPr>
          <a:xfrm>
            <a:off x="6117507" y="1483274"/>
            <a:ext cx="1220206" cy="486702"/>
          </a:xfrm>
          <a:solidFill>
            <a:srgbClr val="2964A2"/>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79" name="Text Placeholder 2"/>
          <p:cNvSpPr>
            <a:spLocks noGrp="1"/>
          </p:cNvSpPr>
          <p:nvPr>
            <p:ph type="body" sz="quarter" idx="34"/>
          </p:nvPr>
        </p:nvSpPr>
        <p:spPr>
          <a:xfrm>
            <a:off x="6117507" y="2188176"/>
            <a:ext cx="1220206" cy="486702"/>
          </a:xfrm>
          <a:solidFill>
            <a:srgbClr val="2964A2"/>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80" name="Text Placeholder 2"/>
          <p:cNvSpPr>
            <a:spLocks noGrp="1"/>
          </p:cNvSpPr>
          <p:nvPr>
            <p:ph type="body" sz="quarter" idx="35"/>
          </p:nvPr>
        </p:nvSpPr>
        <p:spPr>
          <a:xfrm>
            <a:off x="6117507" y="2919691"/>
            <a:ext cx="1220206" cy="486702"/>
          </a:xfrm>
          <a:solidFill>
            <a:srgbClr val="2964A2"/>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81" name="Text Placeholder 2"/>
          <p:cNvSpPr>
            <a:spLocks noGrp="1"/>
          </p:cNvSpPr>
          <p:nvPr>
            <p:ph type="body" sz="quarter" idx="36"/>
          </p:nvPr>
        </p:nvSpPr>
        <p:spPr>
          <a:xfrm>
            <a:off x="6117507" y="3634744"/>
            <a:ext cx="1220206" cy="486702"/>
          </a:xfrm>
          <a:solidFill>
            <a:srgbClr val="2964A2"/>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82" name="Text Placeholder 2"/>
          <p:cNvSpPr>
            <a:spLocks noGrp="1"/>
          </p:cNvSpPr>
          <p:nvPr>
            <p:ph type="body" sz="quarter" idx="37"/>
          </p:nvPr>
        </p:nvSpPr>
        <p:spPr>
          <a:xfrm>
            <a:off x="6117507" y="4355883"/>
            <a:ext cx="1220206" cy="486702"/>
          </a:xfrm>
          <a:solidFill>
            <a:srgbClr val="2964A2"/>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83" name="Text Placeholder 2"/>
          <p:cNvSpPr>
            <a:spLocks noGrp="1"/>
          </p:cNvSpPr>
          <p:nvPr>
            <p:ph type="body" sz="quarter" idx="38"/>
          </p:nvPr>
        </p:nvSpPr>
        <p:spPr>
          <a:xfrm>
            <a:off x="7556841" y="3635375"/>
            <a:ext cx="1220206" cy="486702"/>
          </a:xfrm>
          <a:solidFill>
            <a:srgbClr val="2964A2"/>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
        <p:nvSpPr>
          <p:cNvPr id="84" name="Text Placeholder 2"/>
          <p:cNvSpPr>
            <a:spLocks noGrp="1"/>
          </p:cNvSpPr>
          <p:nvPr>
            <p:ph type="body" sz="quarter" idx="39"/>
          </p:nvPr>
        </p:nvSpPr>
        <p:spPr>
          <a:xfrm>
            <a:off x="7556841" y="1481612"/>
            <a:ext cx="1220206" cy="486702"/>
          </a:xfrm>
          <a:solidFill>
            <a:srgbClr val="2964A2"/>
          </a:solidFill>
        </p:spPr>
        <p:txBody>
          <a:bodyPr lIns="0" tIns="0" rIns="0" bIns="0" anchor="ctr" anchorCtr="1">
            <a:noAutofit/>
          </a:bodyPr>
          <a:lstStyle>
            <a:lvl1pPr marL="0" indent="0" algn="ctr">
              <a:lnSpc>
                <a:spcPct val="150000"/>
              </a:lnSpc>
              <a:spcBef>
                <a:spcPts val="0"/>
              </a:spcBef>
              <a:buNone/>
              <a:defRPr sz="700" baseline="0">
                <a:solidFill>
                  <a:schemeClr val="bg1"/>
                </a:solidFill>
                <a:latin typeface="Verdana"/>
              </a:defRPr>
            </a:lvl1pPr>
          </a:lstStyle>
          <a:p>
            <a:pPr lvl="0"/>
            <a:r>
              <a:rPr lang="nl-NL"/>
              <a:t>Klikken om de tekststijl van het model te bewerken</a:t>
            </a:r>
          </a:p>
        </p:txBody>
      </p:sp>
    </p:spTree>
    <p:extLst>
      <p:ext uri="{BB962C8B-B14F-4D97-AF65-F5344CB8AC3E}">
        <p14:creationId xmlns:p14="http://schemas.microsoft.com/office/powerpoint/2010/main" val="2290257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ekop">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80E48004-C45B-47E6-9195-29360EC059FE}"/>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idx="13"/>
          </p:nvPr>
        </p:nvSpPr>
        <p:spPr>
          <a:xfrm>
            <a:off x="3" y="1"/>
            <a:ext cx="9143998" cy="5143500"/>
          </a:xfrm>
        </p:spPr>
        <p:txBody>
          <a:bodyPr rtlCol="0" anchor="ctr" anchorCtr="1">
            <a:normAutofit/>
          </a:bodyPr>
          <a:lstStyle>
            <a:lvl1pPr marL="0" indent="0">
              <a:buNone/>
              <a:defRPr sz="2000" baseline="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nl-NL" noProof="0"/>
              <a:t>Klik op het pictogram als u een afbeelding wilt toevoegen</a:t>
            </a:r>
            <a:endParaRPr lang="en-US" noProof="0"/>
          </a:p>
        </p:txBody>
      </p:sp>
      <p:sp>
        <p:nvSpPr>
          <p:cNvPr id="14" name="Text Placeholder 4"/>
          <p:cNvSpPr>
            <a:spLocks noGrp="1"/>
          </p:cNvSpPr>
          <p:nvPr>
            <p:ph type="body" sz="quarter" idx="14"/>
          </p:nvPr>
        </p:nvSpPr>
        <p:spPr>
          <a:xfrm>
            <a:off x="1" y="1"/>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9" y="161131"/>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17" name="Text Placeholder 4"/>
          <p:cNvSpPr>
            <a:spLocks noGrp="1"/>
          </p:cNvSpPr>
          <p:nvPr>
            <p:ph type="body" sz="quarter" idx="17"/>
          </p:nvPr>
        </p:nvSpPr>
        <p:spPr>
          <a:xfrm>
            <a:off x="2" y="1276350"/>
            <a:ext cx="6978153" cy="3867150"/>
          </a:xfrm>
          <a:solidFill>
            <a:schemeClr val="bg1"/>
          </a:solidFill>
        </p:spPr>
        <p:txBody>
          <a:bodyPr lIns="360000" tIns="360000" rIns="360000" bIns="360000">
            <a:noAutofit/>
          </a:bodyPr>
          <a:lstStyle>
            <a:lvl1pPr marL="171446" indent="-171446">
              <a:spcBef>
                <a:spcPts val="0"/>
              </a:spcBef>
              <a:buClr>
                <a:srgbClr val="F87613"/>
              </a:buClr>
              <a:buFont typeface="Arial"/>
              <a:buChar char="•"/>
              <a:defRPr sz="1200" baseline="0">
                <a:ln w="19050" cmpd="sng">
                  <a:noFill/>
                </a:ln>
                <a:solidFill>
                  <a:srgbClr val="2A64A2"/>
                </a:solidFill>
                <a:latin typeface="Verdan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Tree>
    <p:extLst>
      <p:ext uri="{BB962C8B-B14F-4D97-AF65-F5344CB8AC3E}">
        <p14:creationId xmlns:p14="http://schemas.microsoft.com/office/powerpoint/2010/main" val="372497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0" y="1"/>
            <a:ext cx="9143999" cy="5143500"/>
          </a:xfrm>
        </p:spPr>
        <p:txBody>
          <a:bodyPr rtlCol="0" anchor="ctr" anchorCtr="1">
            <a:normAutofit/>
          </a:bodyPr>
          <a:lstStyle>
            <a:lvl1pPr marL="0" indent="0">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5" name="Text Placeholder 4"/>
          <p:cNvSpPr>
            <a:spLocks noGrp="1"/>
          </p:cNvSpPr>
          <p:nvPr>
            <p:ph type="body" sz="quarter" idx="14"/>
          </p:nvPr>
        </p:nvSpPr>
        <p:spPr>
          <a:xfrm>
            <a:off x="0" y="2971497"/>
            <a:ext cx="4679950" cy="1795766"/>
          </a:xfrm>
          <a:solidFill>
            <a:schemeClr val="bg1"/>
          </a:solidFill>
        </p:spPr>
        <p:txBody>
          <a:bodyPr lIns="360000" tIns="630000" rIns="180000" bIns="18000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20" name="Content Placeholder 19"/>
          <p:cNvSpPr>
            <a:spLocks noGrp="1"/>
          </p:cNvSpPr>
          <p:nvPr>
            <p:ph sz="quarter" idx="16"/>
          </p:nvPr>
        </p:nvSpPr>
        <p:spPr>
          <a:xfrm flipV="1">
            <a:off x="372082" y="3520564"/>
            <a:ext cx="248121" cy="18000"/>
          </a:xfrm>
          <a:solidFill>
            <a:srgbClr val="F87613"/>
          </a:solidFill>
        </p:spPr>
        <p:txBody>
          <a:bodyPr/>
          <a:lstStyle>
            <a:lvl1pPr marL="0" indent="0">
              <a:buNone/>
              <a:defRPr/>
            </a:lvl1pPr>
          </a:lstStyle>
          <a:p>
            <a:pPr lvl="0"/>
            <a:r>
              <a:rPr lang="nl-NL"/>
              <a:t>Klikken om de tekststijl van het model te bewerken</a:t>
            </a:r>
          </a:p>
        </p:txBody>
      </p:sp>
      <p:sp>
        <p:nvSpPr>
          <p:cNvPr id="6" name="Picture Placeholder 7"/>
          <p:cNvSpPr>
            <a:spLocks noGrp="1"/>
          </p:cNvSpPr>
          <p:nvPr>
            <p:ph type="pic" sz="quarter" idx="15"/>
          </p:nvPr>
        </p:nvSpPr>
        <p:spPr>
          <a:xfrm>
            <a:off x="8093676" y="174813"/>
            <a:ext cx="654383" cy="915940"/>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8" name="Text Placeholder 2"/>
          <p:cNvSpPr>
            <a:spLocks noGrp="1"/>
          </p:cNvSpPr>
          <p:nvPr>
            <p:ph type="body" sz="quarter" idx="17"/>
          </p:nvPr>
        </p:nvSpPr>
        <p:spPr>
          <a:xfrm>
            <a:off x="372082" y="4096821"/>
            <a:ext cx="3168651" cy="358476"/>
          </a:xfrm>
        </p:spPr>
        <p:txBody>
          <a:bodyPr lIns="0">
            <a:normAutofit/>
          </a:bodyPr>
          <a:lstStyle>
            <a:lvl1pPr marL="0" indent="0">
              <a:buNone/>
              <a:defRPr sz="1000">
                <a:solidFill>
                  <a:srgbClr val="2964A2"/>
                </a:solidFill>
                <a:latin typeface=""/>
              </a:defRPr>
            </a:lvl1pPr>
          </a:lstStyle>
          <a:p>
            <a:pPr lvl="0"/>
            <a:r>
              <a:rPr lang="nl-NL"/>
              <a:t>Klikken om de tekststijl van het model te bewerken</a:t>
            </a:r>
          </a:p>
        </p:txBody>
      </p:sp>
    </p:spTree>
    <p:extLst>
      <p:ext uri="{BB962C8B-B14F-4D97-AF65-F5344CB8AC3E}">
        <p14:creationId xmlns:p14="http://schemas.microsoft.com/office/powerpoint/2010/main" val="741324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Sectiekop">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80E48004-C45B-47E6-9195-29360EC059FE}"/>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idx="13"/>
          </p:nvPr>
        </p:nvSpPr>
        <p:spPr>
          <a:xfrm>
            <a:off x="3" y="1"/>
            <a:ext cx="9143998" cy="5143500"/>
          </a:xfrm>
        </p:spPr>
        <p:txBody>
          <a:bodyPr rtlCol="0" anchor="ctr" anchorCtr="1">
            <a:normAutofit/>
          </a:bodyPr>
          <a:lstStyle>
            <a:lvl1pPr marL="0" indent="0">
              <a:buNone/>
              <a:defRPr sz="2000" baseline="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nl-NL" noProof="0"/>
              <a:t>Klik op het pictogram als u een afbeelding wilt toevoegen</a:t>
            </a:r>
            <a:endParaRPr lang="en-US" noProof="0"/>
          </a:p>
        </p:txBody>
      </p:sp>
      <p:sp>
        <p:nvSpPr>
          <p:cNvPr id="14" name="Text Placeholder 4"/>
          <p:cNvSpPr>
            <a:spLocks noGrp="1"/>
          </p:cNvSpPr>
          <p:nvPr>
            <p:ph type="body" sz="quarter" idx="14"/>
          </p:nvPr>
        </p:nvSpPr>
        <p:spPr>
          <a:xfrm>
            <a:off x="1" y="1"/>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9" y="161131"/>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17" name="Text Placeholder 4"/>
          <p:cNvSpPr>
            <a:spLocks noGrp="1"/>
          </p:cNvSpPr>
          <p:nvPr>
            <p:ph type="body" sz="quarter" idx="17"/>
          </p:nvPr>
        </p:nvSpPr>
        <p:spPr>
          <a:xfrm>
            <a:off x="2" y="1276350"/>
            <a:ext cx="6978153" cy="3867150"/>
          </a:xfrm>
          <a:solidFill>
            <a:schemeClr val="bg1"/>
          </a:solidFill>
        </p:spPr>
        <p:txBody>
          <a:bodyPr lIns="360000" tIns="360000" rIns="360000" bIns="360000">
            <a:noAutofit/>
          </a:bodyPr>
          <a:lstStyle>
            <a:lvl1pPr marL="171446" indent="-171446">
              <a:spcBef>
                <a:spcPts val="0"/>
              </a:spcBef>
              <a:buClr>
                <a:srgbClr val="F87613"/>
              </a:buClr>
              <a:buFont typeface="Arial"/>
              <a:buChar char="•"/>
              <a:defRPr sz="1200" baseline="0">
                <a:ln w="19050" cmpd="sng">
                  <a:noFill/>
                </a:ln>
                <a:solidFill>
                  <a:srgbClr val="2A64A2"/>
                </a:solidFill>
                <a:latin typeface="Verdan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Tree>
    <p:extLst>
      <p:ext uri="{BB962C8B-B14F-4D97-AF65-F5344CB8AC3E}">
        <p14:creationId xmlns:p14="http://schemas.microsoft.com/office/powerpoint/2010/main" val="369634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Sectiekop">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80E48004-C45B-47E6-9195-29360EC059FE}"/>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idx="13"/>
          </p:nvPr>
        </p:nvSpPr>
        <p:spPr>
          <a:xfrm>
            <a:off x="3" y="1"/>
            <a:ext cx="9143998" cy="5143500"/>
          </a:xfrm>
        </p:spPr>
        <p:txBody>
          <a:bodyPr rtlCol="0" anchor="ctr" anchorCtr="1">
            <a:normAutofit/>
          </a:bodyPr>
          <a:lstStyle>
            <a:lvl1pPr marL="0" indent="0">
              <a:buNone/>
              <a:defRPr sz="2000" baseline="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nl-NL" noProof="0"/>
              <a:t>Klik op het pictogram als u een afbeelding wilt toevoegen</a:t>
            </a:r>
            <a:endParaRPr lang="en-US" noProof="0"/>
          </a:p>
        </p:txBody>
      </p:sp>
      <p:sp>
        <p:nvSpPr>
          <p:cNvPr id="14" name="Text Placeholder 4"/>
          <p:cNvSpPr>
            <a:spLocks noGrp="1"/>
          </p:cNvSpPr>
          <p:nvPr>
            <p:ph type="body" sz="quarter" idx="14"/>
          </p:nvPr>
        </p:nvSpPr>
        <p:spPr>
          <a:xfrm>
            <a:off x="1" y="1"/>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9" y="161131"/>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17" name="Text Placeholder 4"/>
          <p:cNvSpPr>
            <a:spLocks noGrp="1"/>
          </p:cNvSpPr>
          <p:nvPr>
            <p:ph type="body" sz="quarter" idx="17"/>
          </p:nvPr>
        </p:nvSpPr>
        <p:spPr>
          <a:xfrm>
            <a:off x="2" y="1276350"/>
            <a:ext cx="6978153" cy="3867150"/>
          </a:xfrm>
          <a:solidFill>
            <a:schemeClr val="bg1"/>
          </a:solidFill>
        </p:spPr>
        <p:txBody>
          <a:bodyPr lIns="360000" tIns="360000" rIns="360000" bIns="360000">
            <a:noAutofit/>
          </a:bodyPr>
          <a:lstStyle>
            <a:lvl1pPr marL="171446" indent="-171446">
              <a:spcBef>
                <a:spcPts val="0"/>
              </a:spcBef>
              <a:buClr>
                <a:srgbClr val="F87613"/>
              </a:buClr>
              <a:buFont typeface="Arial"/>
              <a:buChar char="•"/>
              <a:defRPr sz="1200" baseline="0">
                <a:ln w="19050" cmpd="sng">
                  <a:noFill/>
                </a:ln>
                <a:solidFill>
                  <a:srgbClr val="2A64A2"/>
                </a:solidFill>
                <a:latin typeface="Verdan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Tree>
    <p:extLst>
      <p:ext uri="{BB962C8B-B14F-4D97-AF65-F5344CB8AC3E}">
        <p14:creationId xmlns:p14="http://schemas.microsoft.com/office/powerpoint/2010/main" val="2243009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Sectiekop">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80E48004-C45B-47E6-9195-29360EC059FE}"/>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idx="13"/>
          </p:nvPr>
        </p:nvSpPr>
        <p:spPr>
          <a:xfrm>
            <a:off x="3" y="1"/>
            <a:ext cx="9143998" cy="5143500"/>
          </a:xfrm>
        </p:spPr>
        <p:txBody>
          <a:bodyPr rtlCol="0" anchor="ctr" anchorCtr="1">
            <a:normAutofit/>
          </a:bodyPr>
          <a:lstStyle>
            <a:lvl1pPr marL="0" indent="0">
              <a:buNone/>
              <a:defRPr sz="2000" baseline="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nl-NL" noProof="0"/>
              <a:t>Klik op het pictogram als u een afbeelding wilt toevoegen</a:t>
            </a:r>
            <a:endParaRPr lang="en-US" noProof="0"/>
          </a:p>
        </p:txBody>
      </p:sp>
      <p:sp>
        <p:nvSpPr>
          <p:cNvPr id="14" name="Text Placeholder 4"/>
          <p:cNvSpPr>
            <a:spLocks noGrp="1"/>
          </p:cNvSpPr>
          <p:nvPr>
            <p:ph type="body" sz="quarter" idx="14"/>
          </p:nvPr>
        </p:nvSpPr>
        <p:spPr>
          <a:xfrm>
            <a:off x="1" y="1"/>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9" y="161131"/>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17" name="Text Placeholder 4"/>
          <p:cNvSpPr>
            <a:spLocks noGrp="1"/>
          </p:cNvSpPr>
          <p:nvPr>
            <p:ph type="body" sz="quarter" idx="17"/>
          </p:nvPr>
        </p:nvSpPr>
        <p:spPr>
          <a:xfrm>
            <a:off x="2" y="1276350"/>
            <a:ext cx="6978153" cy="3867150"/>
          </a:xfrm>
          <a:solidFill>
            <a:schemeClr val="bg1"/>
          </a:solidFill>
        </p:spPr>
        <p:txBody>
          <a:bodyPr lIns="360000" tIns="360000" rIns="360000" bIns="360000">
            <a:noAutofit/>
          </a:bodyPr>
          <a:lstStyle>
            <a:lvl1pPr marL="171446" indent="-171446">
              <a:spcBef>
                <a:spcPts val="0"/>
              </a:spcBef>
              <a:buClr>
                <a:srgbClr val="F87613"/>
              </a:buClr>
              <a:buFont typeface="Arial"/>
              <a:buChar char="•"/>
              <a:defRPr sz="1200" baseline="0">
                <a:ln w="19050" cmpd="sng">
                  <a:noFill/>
                </a:ln>
                <a:solidFill>
                  <a:srgbClr val="2A64A2"/>
                </a:solidFill>
                <a:latin typeface="Verdan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Tree>
    <p:extLst>
      <p:ext uri="{BB962C8B-B14F-4D97-AF65-F5344CB8AC3E}">
        <p14:creationId xmlns:p14="http://schemas.microsoft.com/office/powerpoint/2010/main" val="2520927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Sectiekop">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80E48004-C45B-47E6-9195-29360EC059FE}"/>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idx="13"/>
          </p:nvPr>
        </p:nvSpPr>
        <p:spPr>
          <a:xfrm>
            <a:off x="3" y="1"/>
            <a:ext cx="9143998" cy="5143500"/>
          </a:xfrm>
        </p:spPr>
        <p:txBody>
          <a:bodyPr rtlCol="0" anchor="ctr" anchorCtr="1">
            <a:normAutofit/>
          </a:bodyPr>
          <a:lstStyle>
            <a:lvl1pPr marL="0" indent="0">
              <a:buNone/>
              <a:defRPr sz="2000" baseline="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nl-NL" noProof="0"/>
              <a:t>Klik op het pictogram als u een afbeelding wilt toevoegen</a:t>
            </a:r>
            <a:endParaRPr lang="en-US" noProof="0"/>
          </a:p>
        </p:txBody>
      </p:sp>
      <p:sp>
        <p:nvSpPr>
          <p:cNvPr id="14" name="Text Placeholder 4"/>
          <p:cNvSpPr>
            <a:spLocks noGrp="1"/>
          </p:cNvSpPr>
          <p:nvPr>
            <p:ph type="body" sz="quarter" idx="14"/>
          </p:nvPr>
        </p:nvSpPr>
        <p:spPr>
          <a:xfrm>
            <a:off x="1" y="1"/>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9" y="161131"/>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17" name="Text Placeholder 4"/>
          <p:cNvSpPr>
            <a:spLocks noGrp="1"/>
          </p:cNvSpPr>
          <p:nvPr>
            <p:ph type="body" sz="quarter" idx="17"/>
          </p:nvPr>
        </p:nvSpPr>
        <p:spPr>
          <a:xfrm>
            <a:off x="2" y="1276350"/>
            <a:ext cx="6978153" cy="3867150"/>
          </a:xfrm>
          <a:solidFill>
            <a:schemeClr val="bg1"/>
          </a:solidFill>
        </p:spPr>
        <p:txBody>
          <a:bodyPr lIns="360000" tIns="360000" rIns="360000" bIns="360000">
            <a:noAutofit/>
          </a:bodyPr>
          <a:lstStyle>
            <a:lvl1pPr marL="171446" indent="-171446">
              <a:spcBef>
                <a:spcPts val="0"/>
              </a:spcBef>
              <a:buClr>
                <a:srgbClr val="F87613"/>
              </a:buClr>
              <a:buFont typeface="Arial"/>
              <a:buChar char="•"/>
              <a:defRPr sz="1200" baseline="0">
                <a:ln w="19050" cmpd="sng">
                  <a:noFill/>
                </a:ln>
                <a:solidFill>
                  <a:srgbClr val="2A64A2"/>
                </a:solidFill>
                <a:latin typeface="Verdan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Tree>
    <p:extLst>
      <p:ext uri="{BB962C8B-B14F-4D97-AF65-F5344CB8AC3E}">
        <p14:creationId xmlns:p14="http://schemas.microsoft.com/office/powerpoint/2010/main" val="2826763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Sectiekop">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80E48004-C45B-47E6-9195-29360EC059FE}"/>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idx="13"/>
          </p:nvPr>
        </p:nvSpPr>
        <p:spPr>
          <a:xfrm>
            <a:off x="3" y="1"/>
            <a:ext cx="9143998" cy="5143500"/>
          </a:xfrm>
        </p:spPr>
        <p:txBody>
          <a:bodyPr rtlCol="0" anchor="ctr" anchorCtr="1">
            <a:normAutofit/>
          </a:bodyPr>
          <a:lstStyle>
            <a:lvl1pPr marL="0" indent="0">
              <a:buNone/>
              <a:defRPr sz="2000" baseline="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nl-NL" noProof="0"/>
              <a:t>Klik op het pictogram als u een afbeelding wilt toevoegen</a:t>
            </a:r>
            <a:endParaRPr lang="en-US" noProof="0"/>
          </a:p>
        </p:txBody>
      </p:sp>
      <p:sp>
        <p:nvSpPr>
          <p:cNvPr id="14" name="Text Placeholder 4"/>
          <p:cNvSpPr>
            <a:spLocks noGrp="1"/>
          </p:cNvSpPr>
          <p:nvPr>
            <p:ph type="body" sz="quarter" idx="14"/>
          </p:nvPr>
        </p:nvSpPr>
        <p:spPr>
          <a:xfrm>
            <a:off x="1" y="1"/>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9" y="161131"/>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17" name="Text Placeholder 4"/>
          <p:cNvSpPr>
            <a:spLocks noGrp="1"/>
          </p:cNvSpPr>
          <p:nvPr>
            <p:ph type="body" sz="quarter" idx="17"/>
          </p:nvPr>
        </p:nvSpPr>
        <p:spPr>
          <a:xfrm>
            <a:off x="2" y="1276350"/>
            <a:ext cx="6978153" cy="3867150"/>
          </a:xfrm>
          <a:solidFill>
            <a:schemeClr val="bg1"/>
          </a:solidFill>
        </p:spPr>
        <p:txBody>
          <a:bodyPr lIns="360000" tIns="360000" rIns="360000" bIns="360000">
            <a:noAutofit/>
          </a:bodyPr>
          <a:lstStyle>
            <a:lvl1pPr marL="171446" indent="-171446">
              <a:spcBef>
                <a:spcPts val="0"/>
              </a:spcBef>
              <a:buClr>
                <a:srgbClr val="F87613"/>
              </a:buClr>
              <a:buFont typeface="Arial"/>
              <a:buChar char="•"/>
              <a:defRPr sz="1200" baseline="0">
                <a:ln w="19050" cmpd="sng">
                  <a:noFill/>
                </a:ln>
                <a:solidFill>
                  <a:srgbClr val="2A64A2"/>
                </a:solidFill>
                <a:latin typeface="Verdan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Tree>
    <p:extLst>
      <p:ext uri="{BB962C8B-B14F-4D97-AF65-F5344CB8AC3E}">
        <p14:creationId xmlns:p14="http://schemas.microsoft.com/office/powerpoint/2010/main" val="1678475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4_Sectiekop">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80E48004-C45B-47E6-9195-29360EC059FE}"/>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idx="13"/>
          </p:nvPr>
        </p:nvSpPr>
        <p:spPr>
          <a:xfrm>
            <a:off x="3" y="1"/>
            <a:ext cx="9143998" cy="5143500"/>
          </a:xfrm>
        </p:spPr>
        <p:txBody>
          <a:bodyPr rtlCol="0" anchor="ctr" anchorCtr="1">
            <a:normAutofit/>
          </a:bodyPr>
          <a:lstStyle>
            <a:lvl1pPr marL="0" indent="0">
              <a:buNone/>
              <a:defRPr sz="2000" baseline="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nl-NL" noProof="0"/>
              <a:t>Klik op het pictogram als u een afbeelding wilt toevoegen</a:t>
            </a:r>
            <a:endParaRPr lang="en-US" noProof="0"/>
          </a:p>
        </p:txBody>
      </p:sp>
      <p:sp>
        <p:nvSpPr>
          <p:cNvPr id="14" name="Text Placeholder 4"/>
          <p:cNvSpPr>
            <a:spLocks noGrp="1"/>
          </p:cNvSpPr>
          <p:nvPr>
            <p:ph type="body" sz="quarter" idx="14"/>
          </p:nvPr>
        </p:nvSpPr>
        <p:spPr>
          <a:xfrm>
            <a:off x="1" y="1"/>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9" y="161131"/>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17" name="Text Placeholder 4"/>
          <p:cNvSpPr>
            <a:spLocks noGrp="1"/>
          </p:cNvSpPr>
          <p:nvPr>
            <p:ph type="body" sz="quarter" idx="17"/>
          </p:nvPr>
        </p:nvSpPr>
        <p:spPr>
          <a:xfrm>
            <a:off x="2" y="1276350"/>
            <a:ext cx="6978153" cy="3867150"/>
          </a:xfrm>
          <a:solidFill>
            <a:schemeClr val="bg1"/>
          </a:solidFill>
        </p:spPr>
        <p:txBody>
          <a:bodyPr lIns="360000" tIns="360000" rIns="360000" bIns="360000">
            <a:noAutofit/>
          </a:bodyPr>
          <a:lstStyle>
            <a:lvl1pPr marL="171446" indent="-171446">
              <a:spcBef>
                <a:spcPts val="0"/>
              </a:spcBef>
              <a:buClr>
                <a:srgbClr val="F87613"/>
              </a:buClr>
              <a:buFont typeface="Arial"/>
              <a:buChar char="•"/>
              <a:defRPr sz="1200" baseline="0">
                <a:ln w="19050" cmpd="sng">
                  <a:noFill/>
                </a:ln>
                <a:solidFill>
                  <a:srgbClr val="2A64A2"/>
                </a:solidFill>
                <a:latin typeface="Verdan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Tree>
    <p:extLst>
      <p:ext uri="{BB962C8B-B14F-4D97-AF65-F5344CB8AC3E}">
        <p14:creationId xmlns:p14="http://schemas.microsoft.com/office/powerpoint/2010/main" val="1042363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2_Sectiekop">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80E48004-C45B-47E6-9195-29360EC059FE}"/>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idx="13"/>
          </p:nvPr>
        </p:nvSpPr>
        <p:spPr>
          <a:xfrm>
            <a:off x="3" y="1"/>
            <a:ext cx="9143998" cy="5143500"/>
          </a:xfrm>
        </p:spPr>
        <p:txBody>
          <a:bodyPr rtlCol="0" anchor="ctr" anchorCtr="1">
            <a:normAutofit/>
          </a:bodyPr>
          <a:lstStyle>
            <a:lvl1pPr marL="0" indent="0">
              <a:buNone/>
              <a:defRPr sz="2000" baseline="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nl-NL" noProof="0"/>
              <a:t>Klik op het pictogram als u een afbeelding wilt toevoegen</a:t>
            </a:r>
            <a:endParaRPr lang="en-US" noProof="0"/>
          </a:p>
        </p:txBody>
      </p:sp>
      <p:sp>
        <p:nvSpPr>
          <p:cNvPr id="14" name="Text Placeholder 4"/>
          <p:cNvSpPr>
            <a:spLocks noGrp="1"/>
          </p:cNvSpPr>
          <p:nvPr>
            <p:ph type="body" sz="quarter" idx="14"/>
          </p:nvPr>
        </p:nvSpPr>
        <p:spPr>
          <a:xfrm>
            <a:off x="1" y="1"/>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9" y="161131"/>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17" name="Text Placeholder 4"/>
          <p:cNvSpPr>
            <a:spLocks noGrp="1"/>
          </p:cNvSpPr>
          <p:nvPr>
            <p:ph type="body" sz="quarter" idx="17"/>
          </p:nvPr>
        </p:nvSpPr>
        <p:spPr>
          <a:xfrm>
            <a:off x="2" y="1276350"/>
            <a:ext cx="6978153" cy="3867150"/>
          </a:xfrm>
          <a:solidFill>
            <a:schemeClr val="bg1"/>
          </a:solidFill>
        </p:spPr>
        <p:txBody>
          <a:bodyPr lIns="360000" tIns="360000" rIns="360000" bIns="360000">
            <a:noAutofit/>
          </a:bodyPr>
          <a:lstStyle>
            <a:lvl1pPr marL="171446" indent="-171446">
              <a:spcBef>
                <a:spcPts val="0"/>
              </a:spcBef>
              <a:buClr>
                <a:srgbClr val="F87613"/>
              </a:buClr>
              <a:buFont typeface="Arial"/>
              <a:buChar char="•"/>
              <a:defRPr sz="1200" baseline="0">
                <a:ln w="19050" cmpd="sng">
                  <a:noFill/>
                </a:ln>
                <a:solidFill>
                  <a:srgbClr val="2A64A2"/>
                </a:solidFill>
                <a:latin typeface="Verdan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Tree>
    <p:extLst>
      <p:ext uri="{BB962C8B-B14F-4D97-AF65-F5344CB8AC3E}">
        <p14:creationId xmlns:p14="http://schemas.microsoft.com/office/powerpoint/2010/main" val="3307849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11" name="Content Placeholder 19"/>
          <p:cNvSpPr>
            <a:spLocks noGrp="1"/>
          </p:cNvSpPr>
          <p:nvPr>
            <p:ph sz="quarter" idx="18"/>
          </p:nvPr>
        </p:nvSpPr>
        <p:spPr>
          <a:xfrm flipV="1">
            <a:off x="0" y="0"/>
            <a:ext cx="9144000" cy="5143500"/>
          </a:xfrm>
          <a:solidFill>
            <a:srgbClr val="F87613"/>
          </a:solidFill>
        </p:spPr>
        <p:txBody>
          <a:bodyPr/>
          <a:lstStyle>
            <a:lvl1pPr marL="0" indent="0">
              <a:buNone/>
              <a:defRPr/>
            </a:lvl1pPr>
          </a:lstStyle>
          <a:p>
            <a:pPr lvl="0"/>
            <a:r>
              <a:rPr lang="nl-NL"/>
              <a:t>Klikken om de tekststijl van het model te bewerken</a:t>
            </a:r>
          </a:p>
        </p:txBody>
      </p:sp>
      <p:sp>
        <p:nvSpPr>
          <p:cNvPr id="8" name="Text Placeholder 7"/>
          <p:cNvSpPr>
            <a:spLocks noGrp="1"/>
          </p:cNvSpPr>
          <p:nvPr>
            <p:ph type="body" sz="quarter" idx="10"/>
          </p:nvPr>
        </p:nvSpPr>
        <p:spPr>
          <a:xfrm>
            <a:off x="1855146" y="1334745"/>
            <a:ext cx="5445124" cy="521386"/>
          </a:xfrm>
        </p:spPr>
        <p:txBody>
          <a:bodyPr>
            <a:noAutofit/>
          </a:bodyPr>
          <a:lstStyle>
            <a:lvl1pPr marL="0" indent="0" algn="ctr">
              <a:buFontTx/>
              <a:buNone/>
              <a:defRPr sz="2800" b="0" i="0">
                <a:solidFill>
                  <a:schemeClr val="bg1"/>
                </a:solidFill>
                <a:latin typeface="Georgia"/>
              </a:defRPr>
            </a:lvl1pPr>
            <a:lvl2pPr>
              <a:defRPr sz="2800">
                <a:solidFill>
                  <a:schemeClr val="bg1"/>
                </a:solidFill>
                <a:latin typeface="Georgia"/>
              </a:defRPr>
            </a:lvl2pPr>
            <a:lvl3pPr>
              <a:defRPr sz="2800">
                <a:solidFill>
                  <a:schemeClr val="bg1"/>
                </a:solidFill>
                <a:latin typeface="Georgia"/>
              </a:defRPr>
            </a:lvl3pPr>
            <a:lvl4pPr>
              <a:defRPr sz="2800">
                <a:solidFill>
                  <a:schemeClr val="bg1"/>
                </a:solidFill>
                <a:latin typeface="Georgia"/>
              </a:defRPr>
            </a:lvl4pPr>
            <a:lvl5pPr>
              <a:defRPr sz="2800">
                <a:solidFill>
                  <a:schemeClr val="bg1"/>
                </a:solidFill>
                <a:latin typeface="Georgia"/>
              </a:defRPr>
            </a:lvl5pPr>
          </a:lstStyle>
          <a:p>
            <a:pPr lvl="0"/>
            <a:r>
              <a:rPr lang="nl-NL"/>
              <a:t>Klikken om de tekststijl van het model te bewerken</a:t>
            </a:r>
          </a:p>
        </p:txBody>
      </p:sp>
      <p:sp>
        <p:nvSpPr>
          <p:cNvPr id="9" name="Content Placeholder 19"/>
          <p:cNvSpPr>
            <a:spLocks noGrp="1"/>
          </p:cNvSpPr>
          <p:nvPr>
            <p:ph sz="quarter" idx="16"/>
          </p:nvPr>
        </p:nvSpPr>
        <p:spPr>
          <a:xfrm flipV="1">
            <a:off x="4450627" y="1271588"/>
            <a:ext cx="248121" cy="18000"/>
          </a:xfrm>
          <a:solidFill>
            <a:schemeClr val="bg1"/>
          </a:solidFill>
        </p:spPr>
        <p:txBody>
          <a:bodyPr/>
          <a:lstStyle>
            <a:lvl1pPr marL="0" indent="0">
              <a:buNone/>
              <a:defRPr/>
            </a:lvl1pPr>
          </a:lstStyle>
          <a:p>
            <a:pPr lvl="0"/>
            <a:r>
              <a:rPr lang="nl-NL"/>
              <a:t>Klikken om de tekststijl van het model te bewerken</a:t>
            </a:r>
          </a:p>
        </p:txBody>
      </p:sp>
      <p:sp>
        <p:nvSpPr>
          <p:cNvPr id="10" name="Text Placeholder 7"/>
          <p:cNvSpPr>
            <a:spLocks noGrp="1"/>
          </p:cNvSpPr>
          <p:nvPr>
            <p:ph type="body" sz="quarter" idx="17"/>
          </p:nvPr>
        </p:nvSpPr>
        <p:spPr>
          <a:xfrm>
            <a:off x="1855146" y="1938512"/>
            <a:ext cx="5445124" cy="1489677"/>
          </a:xfrm>
        </p:spPr>
        <p:txBody>
          <a:bodyPr>
            <a:noAutofit/>
          </a:bodyPr>
          <a:lstStyle>
            <a:lvl1pPr marL="0" indent="0" algn="ctr">
              <a:lnSpc>
                <a:spcPct val="150000"/>
              </a:lnSpc>
              <a:spcBef>
                <a:spcPts val="0"/>
              </a:spcBef>
              <a:buFontTx/>
              <a:buNone/>
              <a:defRPr sz="1400">
                <a:solidFill>
                  <a:schemeClr val="bg1"/>
                </a:solidFill>
                <a:latin typeface="Verdana"/>
              </a:defRPr>
            </a:lvl1pPr>
            <a:lvl2pPr>
              <a:defRPr sz="2800">
                <a:solidFill>
                  <a:schemeClr val="bg1"/>
                </a:solidFill>
                <a:latin typeface="Georgia"/>
              </a:defRPr>
            </a:lvl2pPr>
            <a:lvl3pPr>
              <a:defRPr sz="2800">
                <a:solidFill>
                  <a:schemeClr val="bg1"/>
                </a:solidFill>
                <a:latin typeface="Georgia"/>
              </a:defRPr>
            </a:lvl3pPr>
            <a:lvl4pPr>
              <a:defRPr sz="2800">
                <a:solidFill>
                  <a:schemeClr val="bg1"/>
                </a:solidFill>
                <a:latin typeface="Georgia"/>
              </a:defRPr>
            </a:lvl4pPr>
            <a:lvl5pPr>
              <a:defRPr sz="2800">
                <a:solidFill>
                  <a:schemeClr val="bg1"/>
                </a:solidFill>
                <a:latin typeface="Georgia"/>
              </a:defRPr>
            </a:lvl5pPr>
          </a:lstStyle>
          <a:p>
            <a:pPr lvl="0"/>
            <a:r>
              <a:rPr lang="nl-NL"/>
              <a:t>Klikken om de tekststijl van het model te bewerken</a:t>
            </a:r>
          </a:p>
        </p:txBody>
      </p:sp>
    </p:spTree>
    <p:extLst>
      <p:ext uri="{BB962C8B-B14F-4D97-AF65-F5344CB8AC3E}">
        <p14:creationId xmlns:p14="http://schemas.microsoft.com/office/powerpoint/2010/main" val="297676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0" y="1"/>
            <a:ext cx="9143999" cy="5143500"/>
          </a:xfrm>
        </p:spPr>
        <p:txBody>
          <a:bodyPr rtlCol="0" anchor="ctr" anchorCtr="1">
            <a:normAutofit/>
          </a:bodyPr>
          <a:lstStyle>
            <a:lvl1pPr marL="0" indent="0">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5" name="Text Placeholder 4"/>
          <p:cNvSpPr>
            <a:spLocks noGrp="1"/>
          </p:cNvSpPr>
          <p:nvPr>
            <p:ph type="body" sz="quarter" idx="14"/>
          </p:nvPr>
        </p:nvSpPr>
        <p:spPr>
          <a:xfrm>
            <a:off x="0" y="2971497"/>
            <a:ext cx="5900738" cy="1795766"/>
          </a:xfrm>
          <a:solidFill>
            <a:schemeClr val="bg1"/>
          </a:solidFill>
        </p:spPr>
        <p:txBody>
          <a:bodyPr lIns="1260000" tIns="630000" rIns="180000" bIns="18000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20" name="Content Placeholder 19"/>
          <p:cNvSpPr>
            <a:spLocks noGrp="1"/>
          </p:cNvSpPr>
          <p:nvPr>
            <p:ph sz="quarter" idx="16"/>
          </p:nvPr>
        </p:nvSpPr>
        <p:spPr>
          <a:xfrm flipV="1">
            <a:off x="1291972" y="3520564"/>
            <a:ext cx="248121" cy="18000"/>
          </a:xfrm>
          <a:solidFill>
            <a:srgbClr val="F87613"/>
          </a:solidFill>
        </p:spPr>
        <p:txBody>
          <a:bodyPr/>
          <a:lstStyle>
            <a:lvl1pPr marL="0" indent="0">
              <a:buNone/>
              <a:defRPr/>
            </a:lvl1pPr>
          </a:lstStyle>
          <a:p>
            <a:pPr lvl="0"/>
            <a:r>
              <a:rPr lang="nl-NL"/>
              <a:t>Klikken om de tekststijl van het model te bewerken</a:t>
            </a:r>
          </a:p>
        </p:txBody>
      </p:sp>
      <p:sp>
        <p:nvSpPr>
          <p:cNvPr id="6" name="Picture Placeholder 7"/>
          <p:cNvSpPr>
            <a:spLocks noGrp="1"/>
          </p:cNvSpPr>
          <p:nvPr>
            <p:ph type="pic" sz="quarter" idx="15"/>
          </p:nvPr>
        </p:nvSpPr>
        <p:spPr>
          <a:xfrm>
            <a:off x="361950" y="3520564"/>
            <a:ext cx="654383" cy="915940"/>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8" name="Text Placeholder 2"/>
          <p:cNvSpPr>
            <a:spLocks noGrp="1"/>
          </p:cNvSpPr>
          <p:nvPr>
            <p:ph type="body" sz="quarter" idx="17"/>
          </p:nvPr>
        </p:nvSpPr>
        <p:spPr>
          <a:xfrm>
            <a:off x="1287462" y="4103985"/>
            <a:ext cx="3168651" cy="358476"/>
          </a:xfrm>
        </p:spPr>
        <p:txBody>
          <a:bodyPr lIns="0"/>
          <a:lstStyle>
            <a:lvl1pPr marL="0" indent="0">
              <a:buNone/>
              <a:defRPr sz="1000">
                <a:solidFill>
                  <a:srgbClr val="2964A2"/>
                </a:solidFill>
                <a:latin typeface=""/>
              </a:defRPr>
            </a:lvl1pPr>
          </a:lstStyle>
          <a:p>
            <a:pPr lvl="0"/>
            <a:r>
              <a:rPr lang="nl-NL"/>
              <a:t>Klikken om de tekststijl van het model te bewerken</a:t>
            </a:r>
          </a:p>
        </p:txBody>
      </p:sp>
    </p:spTree>
    <p:extLst>
      <p:ext uri="{BB962C8B-B14F-4D97-AF65-F5344CB8AC3E}">
        <p14:creationId xmlns:p14="http://schemas.microsoft.com/office/powerpoint/2010/main" val="1719256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11" name="Content Placeholder 19"/>
          <p:cNvSpPr>
            <a:spLocks noGrp="1"/>
          </p:cNvSpPr>
          <p:nvPr>
            <p:ph sz="quarter" idx="18"/>
          </p:nvPr>
        </p:nvSpPr>
        <p:spPr>
          <a:xfrm flipV="1">
            <a:off x="0" y="0"/>
            <a:ext cx="9144000" cy="5143500"/>
          </a:xfrm>
          <a:solidFill>
            <a:srgbClr val="F87613"/>
          </a:solidFill>
        </p:spPr>
        <p:txBody>
          <a:bodyPr/>
          <a:lstStyle>
            <a:lvl1pPr marL="0" indent="0">
              <a:buNone/>
              <a:defRPr/>
            </a:lvl1pPr>
          </a:lstStyle>
          <a:p>
            <a:pPr lvl="0"/>
            <a:r>
              <a:rPr lang="nl-NL"/>
              <a:t>Klikken om de tekststijl van het model te bewerken</a:t>
            </a:r>
          </a:p>
        </p:txBody>
      </p:sp>
      <p:sp>
        <p:nvSpPr>
          <p:cNvPr id="8" name="Text Placeholder 7"/>
          <p:cNvSpPr>
            <a:spLocks noGrp="1"/>
          </p:cNvSpPr>
          <p:nvPr>
            <p:ph type="body" sz="quarter" idx="10"/>
          </p:nvPr>
        </p:nvSpPr>
        <p:spPr>
          <a:xfrm>
            <a:off x="1855146" y="1334745"/>
            <a:ext cx="5445124" cy="521386"/>
          </a:xfrm>
        </p:spPr>
        <p:txBody>
          <a:bodyPr>
            <a:noAutofit/>
          </a:bodyPr>
          <a:lstStyle>
            <a:lvl1pPr marL="0" indent="0" algn="ctr">
              <a:buFontTx/>
              <a:buNone/>
              <a:defRPr sz="2800" b="0" i="0">
                <a:solidFill>
                  <a:schemeClr val="bg1"/>
                </a:solidFill>
                <a:latin typeface="Georgia"/>
              </a:defRPr>
            </a:lvl1pPr>
            <a:lvl2pPr>
              <a:defRPr sz="2800">
                <a:solidFill>
                  <a:schemeClr val="bg1"/>
                </a:solidFill>
                <a:latin typeface="Georgia"/>
              </a:defRPr>
            </a:lvl2pPr>
            <a:lvl3pPr>
              <a:defRPr sz="2800">
                <a:solidFill>
                  <a:schemeClr val="bg1"/>
                </a:solidFill>
                <a:latin typeface="Georgia"/>
              </a:defRPr>
            </a:lvl3pPr>
            <a:lvl4pPr>
              <a:defRPr sz="2800">
                <a:solidFill>
                  <a:schemeClr val="bg1"/>
                </a:solidFill>
                <a:latin typeface="Georgia"/>
              </a:defRPr>
            </a:lvl4pPr>
            <a:lvl5pPr>
              <a:defRPr sz="2800">
                <a:solidFill>
                  <a:schemeClr val="bg1"/>
                </a:solidFill>
                <a:latin typeface="Georgia"/>
              </a:defRPr>
            </a:lvl5pPr>
          </a:lstStyle>
          <a:p>
            <a:pPr lvl="0"/>
            <a:r>
              <a:rPr lang="nl-NL"/>
              <a:t>Klikken om de tekststijl van het model te bewerken</a:t>
            </a:r>
          </a:p>
        </p:txBody>
      </p:sp>
      <p:sp>
        <p:nvSpPr>
          <p:cNvPr id="9" name="Content Placeholder 19"/>
          <p:cNvSpPr>
            <a:spLocks noGrp="1"/>
          </p:cNvSpPr>
          <p:nvPr>
            <p:ph sz="quarter" idx="16"/>
          </p:nvPr>
        </p:nvSpPr>
        <p:spPr>
          <a:xfrm flipV="1">
            <a:off x="4450626" y="1271588"/>
            <a:ext cx="248121" cy="18000"/>
          </a:xfrm>
          <a:solidFill>
            <a:schemeClr val="bg1"/>
          </a:solidFill>
        </p:spPr>
        <p:txBody>
          <a:bodyPr/>
          <a:lstStyle>
            <a:lvl1pPr marL="0" indent="0">
              <a:buNone/>
              <a:defRPr/>
            </a:lvl1pPr>
          </a:lstStyle>
          <a:p>
            <a:pPr lvl="0"/>
            <a:r>
              <a:rPr lang="nl-NL"/>
              <a:t>Klikken om de tekststijl van het model te bewerken</a:t>
            </a:r>
          </a:p>
        </p:txBody>
      </p:sp>
      <p:sp>
        <p:nvSpPr>
          <p:cNvPr id="10" name="Text Placeholder 7"/>
          <p:cNvSpPr>
            <a:spLocks noGrp="1"/>
          </p:cNvSpPr>
          <p:nvPr>
            <p:ph type="body" sz="quarter" idx="17"/>
          </p:nvPr>
        </p:nvSpPr>
        <p:spPr>
          <a:xfrm>
            <a:off x="1855146" y="1938511"/>
            <a:ext cx="5445124" cy="1489677"/>
          </a:xfrm>
        </p:spPr>
        <p:txBody>
          <a:bodyPr>
            <a:noAutofit/>
          </a:bodyPr>
          <a:lstStyle>
            <a:lvl1pPr marL="0" indent="0" algn="ctr">
              <a:lnSpc>
                <a:spcPct val="150000"/>
              </a:lnSpc>
              <a:spcBef>
                <a:spcPts val="0"/>
              </a:spcBef>
              <a:buFontTx/>
              <a:buNone/>
              <a:defRPr sz="1400">
                <a:solidFill>
                  <a:schemeClr val="bg1"/>
                </a:solidFill>
                <a:latin typeface="Verdana"/>
              </a:defRPr>
            </a:lvl1pPr>
            <a:lvl2pPr>
              <a:defRPr sz="2800">
                <a:solidFill>
                  <a:schemeClr val="bg1"/>
                </a:solidFill>
                <a:latin typeface="Georgia"/>
              </a:defRPr>
            </a:lvl2pPr>
            <a:lvl3pPr>
              <a:defRPr sz="2800">
                <a:solidFill>
                  <a:schemeClr val="bg1"/>
                </a:solidFill>
                <a:latin typeface="Georgia"/>
              </a:defRPr>
            </a:lvl3pPr>
            <a:lvl4pPr>
              <a:defRPr sz="2800">
                <a:solidFill>
                  <a:schemeClr val="bg1"/>
                </a:solidFill>
                <a:latin typeface="Georgia"/>
              </a:defRPr>
            </a:lvl4pPr>
            <a:lvl5pPr>
              <a:defRPr sz="2800">
                <a:solidFill>
                  <a:schemeClr val="bg1"/>
                </a:solidFill>
                <a:latin typeface="Georgia"/>
              </a:defRPr>
            </a:lvl5pPr>
          </a:lstStyle>
          <a:p>
            <a:pPr lvl="0"/>
            <a:r>
              <a:rPr lang="nl-NL"/>
              <a:t>Klikken om de tekststijl van het model te bewerken</a:t>
            </a:r>
          </a:p>
        </p:txBody>
      </p:sp>
    </p:spTree>
    <p:extLst>
      <p:ext uri="{BB962C8B-B14F-4D97-AF65-F5344CB8AC3E}">
        <p14:creationId xmlns:p14="http://schemas.microsoft.com/office/powerpoint/2010/main" val="85667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80E48004-C45B-47E6-9195-29360EC059FE}"/>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idx="13"/>
          </p:nvPr>
        </p:nvSpPr>
        <p:spPr>
          <a:xfrm>
            <a:off x="2" y="1"/>
            <a:ext cx="9143998" cy="5143500"/>
          </a:xfrm>
        </p:spPr>
        <p:txBody>
          <a:bodyPr rtlCol="0" anchor="ctr" anchorCtr="1">
            <a:normAutofit/>
          </a:bodyPr>
          <a:lstStyle>
            <a:lvl1pPr marL="0" indent="0">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4" name="Text Placeholder 4"/>
          <p:cNvSpPr>
            <a:spLocks noGrp="1"/>
          </p:cNvSpPr>
          <p:nvPr>
            <p:ph type="body" sz="quarter" idx="14"/>
          </p:nvPr>
        </p:nvSpPr>
        <p:spPr>
          <a:xfrm>
            <a:off x="0" y="0"/>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8" y="161130"/>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17" name="Text Placeholder 4"/>
          <p:cNvSpPr>
            <a:spLocks noGrp="1"/>
          </p:cNvSpPr>
          <p:nvPr>
            <p:ph type="body" sz="quarter" idx="17"/>
          </p:nvPr>
        </p:nvSpPr>
        <p:spPr>
          <a:xfrm>
            <a:off x="1" y="1276350"/>
            <a:ext cx="6978153" cy="3867150"/>
          </a:xfrm>
          <a:solidFill>
            <a:schemeClr val="bg1"/>
          </a:solidFill>
        </p:spPr>
        <p:txBody>
          <a:bodyPr lIns="360000" tIns="360000" rIns="360000" bIns="360000">
            <a:noAutofit/>
          </a:bodyPr>
          <a:lstStyle>
            <a:lvl1pPr marL="171450" indent="-171450">
              <a:spcBef>
                <a:spcPts val="0"/>
              </a:spcBef>
              <a:buClr>
                <a:srgbClr val="F87613"/>
              </a:buClr>
              <a:buFont typeface="Arial"/>
              <a:buChar char="•"/>
              <a:defRPr sz="1200" baseline="0">
                <a:ln w="19050" cmpd="sng">
                  <a:noFill/>
                </a:ln>
                <a:solidFill>
                  <a:srgbClr val="2A64A2"/>
                </a:solidFill>
                <a:latin typeface="Verdan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Tree>
    <p:extLst>
      <p:ext uri="{BB962C8B-B14F-4D97-AF65-F5344CB8AC3E}">
        <p14:creationId xmlns:p14="http://schemas.microsoft.com/office/powerpoint/2010/main" val="1959049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058AEEC9-A09E-4B34-BCC5-4757DA944CD6}"/>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idx="13"/>
          </p:nvPr>
        </p:nvSpPr>
        <p:spPr>
          <a:xfrm>
            <a:off x="2" y="1"/>
            <a:ext cx="9143998" cy="5143500"/>
          </a:xfrm>
        </p:spPr>
        <p:txBody>
          <a:bodyPr rtlCol="0" anchor="ctr" anchorCtr="1">
            <a:normAutofit/>
          </a:bodyPr>
          <a:lstStyle>
            <a:lvl1pPr marL="0" indent="0">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4" name="Text Placeholder 4"/>
          <p:cNvSpPr>
            <a:spLocks noGrp="1"/>
          </p:cNvSpPr>
          <p:nvPr>
            <p:ph type="body" sz="quarter" idx="14"/>
          </p:nvPr>
        </p:nvSpPr>
        <p:spPr>
          <a:xfrm>
            <a:off x="0" y="0"/>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8" y="161130"/>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17" name="Text Placeholder 4"/>
          <p:cNvSpPr>
            <a:spLocks noGrp="1"/>
          </p:cNvSpPr>
          <p:nvPr>
            <p:ph type="body" sz="quarter" idx="17"/>
          </p:nvPr>
        </p:nvSpPr>
        <p:spPr>
          <a:xfrm>
            <a:off x="1" y="1276350"/>
            <a:ext cx="4567237" cy="3867150"/>
          </a:xfrm>
          <a:solidFill>
            <a:schemeClr val="bg1"/>
          </a:solidFill>
        </p:spPr>
        <p:txBody>
          <a:bodyPr lIns="360000" tIns="360000" rIns="360000" bIns="360000">
            <a:noAutofit/>
          </a:bodyPr>
          <a:lstStyle>
            <a:lvl1pPr marL="0" indent="0">
              <a:spcBef>
                <a:spcPts val="0"/>
              </a:spcBef>
              <a:buClr>
                <a:srgbClr val="F87613"/>
              </a:buClr>
              <a:buFontTx/>
              <a:buNone/>
              <a:defRPr sz="1200" baseline="0">
                <a:ln w="19050" cmpd="sng">
                  <a:noFill/>
                </a:ln>
                <a:solidFill>
                  <a:srgbClr val="2A64A2"/>
                </a:solidFill>
                <a:latin typeface="Verdan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Tree>
    <p:extLst>
      <p:ext uri="{BB962C8B-B14F-4D97-AF65-F5344CB8AC3E}">
        <p14:creationId xmlns:p14="http://schemas.microsoft.com/office/powerpoint/2010/main" val="174854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EA0BD7E9-A489-4901-8885-4691A7606C2A}"/>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idx="13"/>
          </p:nvPr>
        </p:nvSpPr>
        <p:spPr>
          <a:xfrm>
            <a:off x="4567238" y="1276349"/>
            <a:ext cx="4576762" cy="3867151"/>
          </a:xfrm>
        </p:spPr>
        <p:txBody>
          <a:bodyPr rtlCol="0" anchor="ctr" anchorCtr="1">
            <a:normAutofit/>
          </a:bodyPr>
          <a:lstStyle>
            <a:lvl1pPr marL="0" indent="0">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4" name="Text Placeholder 4"/>
          <p:cNvSpPr>
            <a:spLocks noGrp="1"/>
          </p:cNvSpPr>
          <p:nvPr>
            <p:ph type="body" sz="quarter" idx="14"/>
          </p:nvPr>
        </p:nvSpPr>
        <p:spPr>
          <a:xfrm>
            <a:off x="0" y="0"/>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8" y="161130"/>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
        <p:nvSpPr>
          <p:cNvPr id="17" name="Text Placeholder 4"/>
          <p:cNvSpPr>
            <a:spLocks noGrp="1"/>
          </p:cNvSpPr>
          <p:nvPr>
            <p:ph type="body" sz="quarter" idx="17"/>
          </p:nvPr>
        </p:nvSpPr>
        <p:spPr>
          <a:xfrm>
            <a:off x="1" y="1276350"/>
            <a:ext cx="4567237" cy="3867150"/>
          </a:xfrm>
          <a:solidFill>
            <a:schemeClr val="bg1"/>
          </a:solidFill>
        </p:spPr>
        <p:txBody>
          <a:bodyPr lIns="360000" tIns="360000" rIns="360000" bIns="360000">
            <a:noAutofit/>
          </a:bodyPr>
          <a:lstStyle>
            <a:lvl1pPr marL="0" indent="0">
              <a:spcBef>
                <a:spcPts val="0"/>
              </a:spcBef>
              <a:buClr>
                <a:srgbClr val="F87613"/>
              </a:buClr>
              <a:buFontTx/>
              <a:buNone/>
              <a:defRPr sz="1200" baseline="0">
                <a:ln w="19050" cmpd="sng">
                  <a:noFill/>
                </a:ln>
                <a:solidFill>
                  <a:srgbClr val="2A64A2"/>
                </a:solidFill>
                <a:latin typeface="Verdan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Tree>
    <p:extLst>
      <p:ext uri="{BB962C8B-B14F-4D97-AF65-F5344CB8AC3E}">
        <p14:creationId xmlns:p14="http://schemas.microsoft.com/office/powerpoint/2010/main" val="2711415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cxnSp>
        <p:nvCxnSpPr>
          <p:cNvPr id="5" name="Straight Connector 5">
            <a:extLst>
              <a:ext uri="{FF2B5EF4-FFF2-40B4-BE49-F238E27FC236}">
                <a16:creationId xmlns:a16="http://schemas.microsoft.com/office/drawing/2014/main" id="{51D83CA7-AB6E-4825-8BD2-638A28AC26FB}"/>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3" name="Picture Placeholder 2"/>
          <p:cNvSpPr>
            <a:spLocks noGrp="1"/>
          </p:cNvSpPr>
          <p:nvPr>
            <p:ph type="pic" idx="13"/>
          </p:nvPr>
        </p:nvSpPr>
        <p:spPr>
          <a:xfrm>
            <a:off x="2" y="1"/>
            <a:ext cx="9143998" cy="5143500"/>
          </a:xfrm>
        </p:spPr>
        <p:txBody>
          <a:bodyPr rtlCol="0" anchor="ctr" anchorCtr="1">
            <a:normAutofit/>
          </a:bodyPr>
          <a:lstStyle>
            <a:lvl1pPr marL="0" indent="0">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14" name="Text Placeholder 4"/>
          <p:cNvSpPr>
            <a:spLocks noGrp="1"/>
          </p:cNvSpPr>
          <p:nvPr>
            <p:ph type="body" sz="quarter" idx="14"/>
          </p:nvPr>
        </p:nvSpPr>
        <p:spPr>
          <a:xfrm>
            <a:off x="0" y="0"/>
            <a:ext cx="9143999" cy="844377"/>
          </a:xfrm>
          <a:solidFill>
            <a:schemeClr val="bg1"/>
          </a:solidFill>
        </p:spPr>
        <p:txBody>
          <a:bodyPr lIns="360000" tIns="234000" rIns="180000" bIns="0">
            <a:noAutofit/>
          </a:bodyPr>
          <a:lstStyle>
            <a:lvl1pPr marL="0" indent="0">
              <a:spcBef>
                <a:spcPts val="0"/>
              </a:spcBef>
              <a:buFontTx/>
              <a:buNone/>
              <a:defRPr sz="2800" baseline="0">
                <a:ln w="19050" cmpd="sng">
                  <a:noFill/>
                </a:ln>
                <a:solidFill>
                  <a:srgbClr val="164A81"/>
                </a:solidFill>
                <a:latin typeface="Georgia"/>
              </a:defRPr>
            </a:lvl1pPr>
            <a:lvl2pPr marL="0" indent="0">
              <a:spcBef>
                <a:spcPts val="1200"/>
              </a:spcBef>
              <a:buFontTx/>
              <a:buNone/>
              <a:defRPr sz="1000" baseline="0">
                <a:ln>
                  <a:noFill/>
                </a:ln>
                <a:solidFill>
                  <a:srgbClr val="2964A2"/>
                </a:solidFill>
                <a:latin typeface="Verdana"/>
              </a:defRPr>
            </a:lvl2pPr>
          </a:lstStyle>
          <a:p>
            <a:pPr lvl="0"/>
            <a:r>
              <a:rPr lang="nl-NL"/>
              <a:t>Klikken om de tekststijl van het model te bewerken</a:t>
            </a:r>
          </a:p>
        </p:txBody>
      </p:sp>
      <p:sp>
        <p:nvSpPr>
          <p:cNvPr id="16" name="Picture Placeholder 7"/>
          <p:cNvSpPr>
            <a:spLocks noGrp="1"/>
          </p:cNvSpPr>
          <p:nvPr>
            <p:ph type="pic" sz="quarter" idx="15"/>
          </p:nvPr>
        </p:nvSpPr>
        <p:spPr>
          <a:xfrm>
            <a:off x="8399058" y="161130"/>
            <a:ext cx="386167" cy="540518"/>
          </a:xfrm>
          <a:blipFill rotWithShape="1">
            <a:blip r:embed="rId2"/>
            <a:stretch>
              <a:fillRect/>
            </a:stretch>
          </a:blipFill>
        </p:spPr>
        <p:txBody>
          <a:bodyPr rtlCol="0">
            <a:normAutofit/>
          </a:bodyPr>
          <a:lstStyle>
            <a:lvl1pPr marL="0" indent="0">
              <a:buNone/>
              <a:defRPr/>
            </a:lvl1pPr>
          </a:lstStyle>
          <a:p>
            <a:pPr lvl="0"/>
            <a:r>
              <a:rPr lang="nl-NL" noProof="0"/>
              <a:t>Klik op het pictogram als u een afbeelding wilt toevoegen</a:t>
            </a:r>
            <a:endParaRPr lang="en-US" noProof="0"/>
          </a:p>
        </p:txBody>
      </p:sp>
    </p:spTree>
    <p:extLst>
      <p:ext uri="{BB962C8B-B14F-4D97-AF65-F5344CB8AC3E}">
        <p14:creationId xmlns:p14="http://schemas.microsoft.com/office/powerpoint/2010/main" val="263033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Content Placeholder 19"/>
          <p:cNvSpPr>
            <a:spLocks noGrp="1"/>
          </p:cNvSpPr>
          <p:nvPr>
            <p:ph sz="quarter" idx="18"/>
          </p:nvPr>
        </p:nvSpPr>
        <p:spPr>
          <a:xfrm flipV="1">
            <a:off x="0" y="0"/>
            <a:ext cx="9144000" cy="5143500"/>
          </a:xfrm>
          <a:solidFill>
            <a:srgbClr val="214F91"/>
          </a:solidFill>
        </p:spPr>
        <p:txBody>
          <a:bodyPr/>
          <a:lstStyle>
            <a:lvl1pPr marL="0" indent="0">
              <a:buNone/>
              <a:defRPr/>
            </a:lvl1pPr>
          </a:lstStyle>
          <a:p>
            <a:pPr lvl="0"/>
            <a:r>
              <a:rPr lang="nl-NL"/>
              <a:t>Klikken om de tekststijl van het model te bewerken</a:t>
            </a:r>
          </a:p>
        </p:txBody>
      </p:sp>
      <p:sp>
        <p:nvSpPr>
          <p:cNvPr id="8" name="Text Placeholder 7"/>
          <p:cNvSpPr>
            <a:spLocks noGrp="1"/>
          </p:cNvSpPr>
          <p:nvPr>
            <p:ph type="body" sz="quarter" idx="10"/>
          </p:nvPr>
        </p:nvSpPr>
        <p:spPr>
          <a:xfrm>
            <a:off x="1855146" y="1435100"/>
            <a:ext cx="5445124" cy="1944432"/>
          </a:xfrm>
        </p:spPr>
        <p:txBody>
          <a:bodyPr>
            <a:noAutofit/>
          </a:bodyPr>
          <a:lstStyle>
            <a:lvl1pPr marL="0" indent="0" algn="ctr">
              <a:buFontTx/>
              <a:buNone/>
              <a:defRPr sz="2800" b="0" i="1">
                <a:solidFill>
                  <a:schemeClr val="bg1"/>
                </a:solidFill>
                <a:latin typeface="Georgia"/>
              </a:defRPr>
            </a:lvl1pPr>
            <a:lvl2pPr>
              <a:defRPr sz="2800">
                <a:solidFill>
                  <a:schemeClr val="bg1"/>
                </a:solidFill>
                <a:latin typeface="Georgia"/>
              </a:defRPr>
            </a:lvl2pPr>
            <a:lvl3pPr>
              <a:defRPr sz="2800">
                <a:solidFill>
                  <a:schemeClr val="bg1"/>
                </a:solidFill>
                <a:latin typeface="Georgia"/>
              </a:defRPr>
            </a:lvl3pPr>
            <a:lvl4pPr>
              <a:defRPr sz="2800">
                <a:solidFill>
                  <a:schemeClr val="bg1"/>
                </a:solidFill>
                <a:latin typeface="Georgia"/>
              </a:defRPr>
            </a:lvl4pPr>
            <a:lvl5pPr>
              <a:defRPr sz="2800">
                <a:solidFill>
                  <a:schemeClr val="bg1"/>
                </a:solidFill>
                <a:latin typeface="Georgia"/>
              </a:defRPr>
            </a:lvl5pPr>
          </a:lstStyle>
          <a:p>
            <a:pPr lvl="0"/>
            <a:r>
              <a:rPr lang="nl-NL"/>
              <a:t>Klikken om de tekststijl van het model te bewerken</a:t>
            </a:r>
          </a:p>
        </p:txBody>
      </p:sp>
      <p:sp>
        <p:nvSpPr>
          <p:cNvPr id="9" name="Content Placeholder 19"/>
          <p:cNvSpPr>
            <a:spLocks noGrp="1"/>
          </p:cNvSpPr>
          <p:nvPr>
            <p:ph sz="quarter" idx="16"/>
          </p:nvPr>
        </p:nvSpPr>
        <p:spPr>
          <a:xfrm flipV="1">
            <a:off x="4450626" y="1271588"/>
            <a:ext cx="248121" cy="18000"/>
          </a:xfrm>
          <a:solidFill>
            <a:schemeClr val="bg1"/>
          </a:solidFill>
        </p:spPr>
        <p:txBody>
          <a:bodyPr/>
          <a:lstStyle>
            <a:lvl1pPr marL="0" indent="0">
              <a:buNone/>
              <a:defRPr/>
            </a:lvl1pPr>
          </a:lstStyle>
          <a:p>
            <a:pPr lvl="0"/>
            <a:r>
              <a:rPr lang="nl-NL"/>
              <a:t>Klikken om de tekststijl van het model te bewerken</a:t>
            </a:r>
          </a:p>
        </p:txBody>
      </p:sp>
      <p:sp>
        <p:nvSpPr>
          <p:cNvPr id="10" name="Text Placeholder 7"/>
          <p:cNvSpPr>
            <a:spLocks noGrp="1"/>
          </p:cNvSpPr>
          <p:nvPr>
            <p:ph type="body" sz="quarter" idx="17"/>
          </p:nvPr>
        </p:nvSpPr>
        <p:spPr>
          <a:xfrm>
            <a:off x="1855146" y="3379532"/>
            <a:ext cx="5445124" cy="279442"/>
          </a:xfrm>
        </p:spPr>
        <p:txBody>
          <a:bodyPr>
            <a:noAutofit/>
          </a:bodyPr>
          <a:lstStyle>
            <a:lvl1pPr marL="0" indent="0" algn="ctr">
              <a:buFontTx/>
              <a:buNone/>
              <a:defRPr sz="1000">
                <a:solidFill>
                  <a:schemeClr val="bg1"/>
                </a:solidFill>
                <a:latin typeface="Verdana"/>
              </a:defRPr>
            </a:lvl1pPr>
            <a:lvl2pPr>
              <a:defRPr sz="2800">
                <a:solidFill>
                  <a:schemeClr val="bg1"/>
                </a:solidFill>
                <a:latin typeface="Georgia"/>
              </a:defRPr>
            </a:lvl2pPr>
            <a:lvl3pPr>
              <a:defRPr sz="2800">
                <a:solidFill>
                  <a:schemeClr val="bg1"/>
                </a:solidFill>
                <a:latin typeface="Georgia"/>
              </a:defRPr>
            </a:lvl3pPr>
            <a:lvl4pPr>
              <a:defRPr sz="2800">
                <a:solidFill>
                  <a:schemeClr val="bg1"/>
                </a:solidFill>
                <a:latin typeface="Georgia"/>
              </a:defRPr>
            </a:lvl4pPr>
            <a:lvl5pPr>
              <a:defRPr sz="2800">
                <a:solidFill>
                  <a:schemeClr val="bg1"/>
                </a:solidFill>
                <a:latin typeface="Georgia"/>
              </a:defRPr>
            </a:lvl5pPr>
          </a:lstStyle>
          <a:p>
            <a:pPr lvl="0"/>
            <a:r>
              <a:rPr lang="nl-NL"/>
              <a:t>Klikken om de tekststijl van het model te bewerken</a:t>
            </a:r>
          </a:p>
        </p:txBody>
      </p:sp>
    </p:spTree>
    <p:extLst>
      <p:ext uri="{BB962C8B-B14F-4D97-AF65-F5344CB8AC3E}">
        <p14:creationId xmlns:p14="http://schemas.microsoft.com/office/powerpoint/2010/main" val="2749034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233E4E2-C187-462A-B754-6874D0E14440}"/>
              </a:ext>
            </a:extLst>
          </p:cNvPr>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stijl te bewerken</a:t>
            </a:r>
            <a:endParaRPr lang="en-US" altLang="nl-NL"/>
          </a:p>
        </p:txBody>
      </p:sp>
      <p:sp>
        <p:nvSpPr>
          <p:cNvPr id="1027" name="Text Placeholder 2">
            <a:extLst>
              <a:ext uri="{FF2B5EF4-FFF2-40B4-BE49-F238E27FC236}">
                <a16:creationId xmlns:a16="http://schemas.microsoft.com/office/drawing/2014/main" id="{750353BB-A5C1-4FF8-BF03-C764B4F1CA6E}"/>
              </a:ext>
            </a:extLst>
          </p:cNvPr>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4" name="Date Placeholder 3">
            <a:extLst>
              <a:ext uri="{FF2B5EF4-FFF2-40B4-BE49-F238E27FC236}">
                <a16:creationId xmlns:a16="http://schemas.microsoft.com/office/drawing/2014/main" id="{96F04B5A-EE44-459F-B038-FD49BCE23E72}"/>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EFBCA2A5-16EC-4413-9461-154587E8AE9C}" type="datetimeFigureOut">
              <a:rPr lang="en-US"/>
              <a:pPr>
                <a:defRPr/>
              </a:pPr>
              <a:t>12/16/20</a:t>
            </a:fld>
            <a:endParaRPr lang="en-US"/>
          </a:p>
        </p:txBody>
      </p:sp>
      <p:sp>
        <p:nvSpPr>
          <p:cNvPr id="5" name="Footer Placeholder 4">
            <a:extLst>
              <a:ext uri="{FF2B5EF4-FFF2-40B4-BE49-F238E27FC236}">
                <a16:creationId xmlns:a16="http://schemas.microsoft.com/office/drawing/2014/main" id="{C930972A-0B70-488B-AFD9-F6EC1F44E76E}"/>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5E7FC90-04FC-403E-BED8-D765DEE36FDB}"/>
              </a:ext>
            </a:extLst>
          </p:cNvPr>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F4464BE-BEEB-4A34-B27B-13C58EBF7058}"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8" r:id="rId19"/>
    <p:sldLayoutId id="2147483724" r:id="rId20"/>
    <p:sldLayoutId id="2147483725" r:id="rId21"/>
    <p:sldLayoutId id="2147483726" r:id="rId22"/>
    <p:sldLayoutId id="2147483729" r:id="rId23"/>
    <p:sldLayoutId id="2147483730" r:id="rId24"/>
    <p:sldLayoutId id="2147483731" r:id="rId25"/>
    <p:sldLayoutId id="2147483732" r:id="rId26"/>
    <p:sldLayoutId id="2147483737" r:id="rId27"/>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6.emf"/></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hyperlink" Target="http://www.golf.nl/whs" TargetMode="Externa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hyperlink" Target="http://www.golf.nl/wh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Koert Donkers 01.jpg">
            <a:extLst>
              <a:ext uri="{FF2B5EF4-FFF2-40B4-BE49-F238E27FC236}">
                <a16:creationId xmlns:a16="http://schemas.microsoft.com/office/drawing/2014/main" id="{9EF7C12F-3E11-4A56-89F4-41422BB36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05" b="17882"/>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4C703DE-15E7-46B1-9934-C87B2858EBAB}"/>
              </a:ext>
            </a:extLst>
          </p:cNvPr>
          <p:cNvSpPr/>
          <p:nvPr/>
        </p:nvSpPr>
        <p:spPr>
          <a:xfrm>
            <a:off x="4464050" y="1595438"/>
            <a:ext cx="4679950" cy="17954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604" name="Title 1">
            <a:extLst>
              <a:ext uri="{FF2B5EF4-FFF2-40B4-BE49-F238E27FC236}">
                <a16:creationId xmlns:a16="http://schemas.microsoft.com/office/drawing/2014/main" id="{58E60E3B-B125-43B8-ACCC-4FC64C6F664B}"/>
              </a:ext>
            </a:extLst>
          </p:cNvPr>
          <p:cNvSpPr txBox="1">
            <a:spLocks noChangeArrowheads="1"/>
          </p:cNvSpPr>
          <p:nvPr/>
        </p:nvSpPr>
        <p:spPr bwMode="auto">
          <a:xfrm>
            <a:off x="4759325" y="1839119"/>
            <a:ext cx="4673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nl-NL" sz="2800" err="1">
                <a:solidFill>
                  <a:srgbClr val="164A81"/>
                </a:solidFill>
                <a:latin typeface="Georgia" panose="02040502050405020303" pitchFamily="18" charset="0"/>
                <a:ea typeface="Georgia" panose="02040502050405020303" pitchFamily="18" charset="0"/>
                <a:cs typeface="Georgia" panose="02040502050405020303" pitchFamily="18" charset="0"/>
              </a:rPr>
              <a:t>Introductie</a:t>
            </a:r>
            <a:r>
              <a:rPr lang="en-US" altLang="nl-NL" sz="2800">
                <a:solidFill>
                  <a:srgbClr val="164A81"/>
                </a:solidFill>
                <a:latin typeface="Georgia" panose="02040502050405020303" pitchFamily="18" charset="0"/>
                <a:ea typeface="Georgia" panose="02040502050405020303" pitchFamily="18" charset="0"/>
                <a:cs typeface="Georgia" panose="02040502050405020303" pitchFamily="18" charset="0"/>
              </a:rPr>
              <a:t> </a:t>
            </a:r>
            <a:r>
              <a:rPr lang="en-US" altLang="nl-NL" sz="2800" err="1">
                <a:solidFill>
                  <a:srgbClr val="164A81"/>
                </a:solidFill>
                <a:latin typeface="Georgia" panose="02040502050405020303" pitchFamily="18" charset="0"/>
                <a:ea typeface="Georgia" panose="02040502050405020303" pitchFamily="18" charset="0"/>
                <a:cs typeface="Georgia" panose="02040502050405020303" pitchFamily="18" charset="0"/>
              </a:rPr>
              <a:t>Wereld</a:t>
            </a:r>
            <a:r>
              <a:rPr lang="en-US" altLang="nl-NL" sz="2800">
                <a:solidFill>
                  <a:srgbClr val="164A81"/>
                </a:solidFill>
                <a:latin typeface="Georgia" panose="02040502050405020303" pitchFamily="18" charset="0"/>
                <a:ea typeface="Georgia" panose="02040502050405020303" pitchFamily="18" charset="0"/>
                <a:cs typeface="Georgia" panose="02040502050405020303" pitchFamily="18" charset="0"/>
              </a:rPr>
              <a:t> Handicap </a:t>
            </a:r>
            <a:r>
              <a:rPr lang="en-US" altLang="nl-NL" sz="2800" err="1">
                <a:solidFill>
                  <a:srgbClr val="164A81"/>
                </a:solidFill>
                <a:latin typeface="Georgia" panose="02040502050405020303" pitchFamily="18" charset="0"/>
                <a:ea typeface="Georgia" panose="02040502050405020303" pitchFamily="18" charset="0"/>
                <a:cs typeface="Georgia" panose="02040502050405020303" pitchFamily="18" charset="0"/>
              </a:rPr>
              <a:t>Systeem</a:t>
            </a:r>
            <a:endParaRPr lang="en-US" altLang="nl-NL" sz="2800">
              <a:solidFill>
                <a:srgbClr val="164A81"/>
              </a:solidFill>
              <a:latin typeface="Georgia" panose="02040502050405020303" pitchFamily="18" charset="0"/>
              <a:ea typeface="Georgia" panose="02040502050405020303" pitchFamily="18" charset="0"/>
              <a:cs typeface="Georgia" panose="02040502050405020303" pitchFamily="18" charset="0"/>
            </a:endParaRPr>
          </a:p>
        </p:txBody>
      </p:sp>
      <p:sp>
        <p:nvSpPr>
          <p:cNvPr id="7" name="Subtitle 2">
            <a:extLst>
              <a:ext uri="{FF2B5EF4-FFF2-40B4-BE49-F238E27FC236}">
                <a16:creationId xmlns:a16="http://schemas.microsoft.com/office/drawing/2014/main" id="{440C09C0-00BE-4DFE-A92B-AF2D6FE47943}"/>
              </a:ext>
            </a:extLst>
          </p:cNvPr>
          <p:cNvSpPr txBox="1">
            <a:spLocks/>
          </p:cNvSpPr>
          <p:nvPr/>
        </p:nvSpPr>
        <p:spPr>
          <a:xfrm>
            <a:off x="4759325" y="2703513"/>
            <a:ext cx="2874963" cy="271462"/>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20000"/>
              </a:lnSpc>
              <a:spcAft>
                <a:spcPts val="0"/>
              </a:spcAft>
              <a:buFont typeface="Arial"/>
              <a:buNone/>
              <a:defRPr/>
            </a:pPr>
            <a:r>
              <a:rPr lang="en-US" sz="1200">
                <a:solidFill>
                  <a:srgbClr val="2A64A2"/>
                </a:solidFill>
                <a:latin typeface="Verdana"/>
                <a:cs typeface="Verdana"/>
              </a:rPr>
              <a:t>Naam </a:t>
            </a:r>
            <a:r>
              <a:rPr lang="en-US" sz="1200" err="1">
                <a:solidFill>
                  <a:srgbClr val="2A64A2"/>
                </a:solidFill>
                <a:latin typeface="Verdana"/>
                <a:cs typeface="Verdana"/>
              </a:rPr>
              <a:t>golfclub</a:t>
            </a:r>
            <a:r>
              <a:rPr lang="en-US" sz="1200">
                <a:solidFill>
                  <a:srgbClr val="2A64A2"/>
                </a:solidFill>
                <a:latin typeface="Verdana"/>
                <a:cs typeface="Verdana"/>
              </a:rPr>
              <a:t>, datum </a:t>
            </a:r>
            <a:r>
              <a:rPr lang="en-US" sz="1200" err="1">
                <a:solidFill>
                  <a:srgbClr val="2A64A2"/>
                </a:solidFill>
                <a:latin typeface="Verdana"/>
                <a:cs typeface="Verdana"/>
              </a:rPr>
              <a:t>presentatie</a:t>
            </a:r>
            <a:endParaRPr lang="en-US" sz="1200">
              <a:solidFill>
                <a:srgbClr val="2A64A2"/>
              </a:solidFill>
              <a:latin typeface="Verdana"/>
              <a:cs typeface="Verdana"/>
            </a:endParaRPr>
          </a:p>
        </p:txBody>
      </p:sp>
      <p:pic>
        <p:nvPicPr>
          <p:cNvPr id="25606" name="Picture 11" descr="ngf_logo.png">
            <a:extLst>
              <a:ext uri="{FF2B5EF4-FFF2-40B4-BE49-F238E27FC236}">
                <a16:creationId xmlns:a16="http://schemas.microsoft.com/office/drawing/2014/main" id="{70F7E216-100C-4717-8F66-A971AB512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3068"/>
          <a:stretch>
            <a:fillRect/>
          </a:stretch>
        </p:blipFill>
        <p:spPr bwMode="auto">
          <a:xfrm>
            <a:off x="8143875" y="152400"/>
            <a:ext cx="6588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247970A0-0011-49C2-836D-0CB411DA7BB9}"/>
              </a:ext>
            </a:extLst>
          </p:cNvPr>
          <p:cNvCxnSpPr/>
          <p:nvPr/>
        </p:nvCxnSpPr>
        <p:spPr>
          <a:xfrm>
            <a:off x="4863431" y="2703512"/>
            <a:ext cx="247650"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12" descr="ngf_logo.png">
            <a:extLst>
              <a:ext uri="{FF2B5EF4-FFF2-40B4-BE49-F238E27FC236}">
                <a16:creationId xmlns:a16="http://schemas.microsoft.com/office/drawing/2014/main" id="{C3EC9043-C426-49BE-9F93-2078F41EB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itle 1">
            <a:extLst>
              <a:ext uri="{FF2B5EF4-FFF2-40B4-BE49-F238E27FC236}">
                <a16:creationId xmlns:a16="http://schemas.microsoft.com/office/drawing/2014/main" id="{118E37C4-24B9-4084-8951-E2E1C396FA5F}"/>
              </a:ext>
            </a:extLst>
          </p:cNvPr>
          <p:cNvSpPr txBox="1">
            <a:spLocks noChangeArrowheads="1"/>
          </p:cNvSpPr>
          <p:nvPr/>
        </p:nvSpPr>
        <p:spPr bwMode="auto">
          <a:xfrm>
            <a:off x="285203" y="210012"/>
            <a:ext cx="7975599" cy="62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nl-NL" sz="2400" dirty="0" err="1">
                <a:solidFill>
                  <a:srgbClr val="164A81"/>
                </a:solidFill>
                <a:latin typeface="Georgia" panose="02040502050405020303" pitchFamily="18" charset="0"/>
                <a:ea typeface="Georgia" panose="02040502050405020303" pitchFamily="18" charset="0"/>
                <a:cs typeface="Georgia" panose="02040502050405020303" pitchFamily="18" charset="0"/>
              </a:rPr>
              <a:t>Toegestane</a:t>
            </a:r>
            <a:r>
              <a:rPr lang="en-US" altLang="nl-NL" sz="2400" dirty="0">
                <a:solidFill>
                  <a:srgbClr val="164A81"/>
                </a:solidFill>
                <a:latin typeface="Georgia" panose="02040502050405020303" pitchFamily="18" charset="0"/>
                <a:ea typeface="Georgia" panose="02040502050405020303" pitchFamily="18" charset="0"/>
                <a:cs typeface="Georgia" panose="02040502050405020303" pitchFamily="18" charset="0"/>
              </a:rPr>
              <a:t> </a:t>
            </a:r>
            <a:r>
              <a:rPr lang="en-US" altLang="nl-NL" sz="2400" dirty="0" err="1">
                <a:solidFill>
                  <a:srgbClr val="164A81"/>
                </a:solidFill>
                <a:latin typeface="Georgia" panose="02040502050405020303" pitchFamily="18" charset="0"/>
                <a:ea typeface="Georgia" panose="02040502050405020303" pitchFamily="18" charset="0"/>
                <a:cs typeface="Georgia" panose="02040502050405020303" pitchFamily="18" charset="0"/>
              </a:rPr>
              <a:t>spelvormen</a:t>
            </a:r>
            <a:r>
              <a:rPr lang="en-US" altLang="nl-NL" sz="2400" dirty="0">
                <a:solidFill>
                  <a:srgbClr val="164A81"/>
                </a:solidFill>
                <a:latin typeface="Georgia" panose="02040502050405020303" pitchFamily="18" charset="0"/>
                <a:ea typeface="Georgia" panose="02040502050405020303" pitchFamily="18" charset="0"/>
                <a:cs typeface="Georgia" panose="02040502050405020303" pitchFamily="18" charset="0"/>
              </a:rPr>
              <a:t> </a:t>
            </a:r>
            <a:r>
              <a:rPr lang="en-US" altLang="nl-NL" sz="2400" dirty="0" err="1">
                <a:solidFill>
                  <a:srgbClr val="164A81"/>
                </a:solidFill>
                <a:latin typeface="Georgia" panose="02040502050405020303" pitchFamily="18" charset="0"/>
                <a:ea typeface="Georgia" panose="02040502050405020303" pitchFamily="18" charset="0"/>
                <a:cs typeface="Georgia" panose="02040502050405020303" pitchFamily="18" charset="0"/>
              </a:rPr>
              <a:t>voor</a:t>
            </a:r>
            <a:r>
              <a:rPr lang="en-US" altLang="nl-NL" sz="2400" dirty="0">
                <a:solidFill>
                  <a:srgbClr val="164A81"/>
                </a:solidFill>
                <a:latin typeface="Georgia" panose="02040502050405020303" pitchFamily="18" charset="0"/>
                <a:ea typeface="Georgia" panose="02040502050405020303" pitchFamily="18" charset="0"/>
                <a:cs typeface="Georgia" panose="02040502050405020303" pitchFamily="18" charset="0"/>
              </a:rPr>
              <a:t> </a:t>
            </a:r>
            <a:r>
              <a:rPr lang="en-US" altLang="nl-NL" sz="2400" dirty="0" err="1">
                <a:solidFill>
                  <a:srgbClr val="164A81"/>
                </a:solidFill>
                <a:latin typeface="Georgia" panose="02040502050405020303" pitchFamily="18" charset="0"/>
                <a:ea typeface="Georgia" panose="02040502050405020303" pitchFamily="18" charset="0"/>
                <a:cs typeface="Georgia" panose="02040502050405020303" pitchFamily="18" charset="0"/>
              </a:rPr>
              <a:t>handicapdoeleinden</a:t>
            </a:r>
            <a:endParaRPr lang="en-US" altLang="nl-NL" sz="2400" dirty="0">
              <a:solidFill>
                <a:srgbClr val="164A81"/>
              </a:solidFill>
              <a:latin typeface="Georgia" panose="02040502050405020303" pitchFamily="18" charset="0"/>
              <a:ea typeface="Georgia" panose="02040502050405020303" pitchFamily="18" charset="0"/>
              <a:cs typeface="Georgia" panose="02040502050405020303" pitchFamily="18" charset="0"/>
            </a:endParaRPr>
          </a:p>
        </p:txBody>
      </p:sp>
      <p:cxnSp>
        <p:nvCxnSpPr>
          <p:cNvPr id="9" name="Straight Connector 8">
            <a:extLst>
              <a:ext uri="{FF2B5EF4-FFF2-40B4-BE49-F238E27FC236}">
                <a16:creationId xmlns:a16="http://schemas.microsoft.com/office/drawing/2014/main" id="{06449537-0F46-4917-BE90-48B80FAD356B}"/>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graphicFrame>
        <p:nvGraphicFramePr>
          <p:cNvPr id="6" name="Table 6">
            <a:extLst>
              <a:ext uri="{FF2B5EF4-FFF2-40B4-BE49-F238E27FC236}">
                <a16:creationId xmlns:a16="http://schemas.microsoft.com/office/drawing/2014/main" id="{8E855D69-1F4D-422D-A216-D24FE263141A}"/>
              </a:ext>
            </a:extLst>
          </p:cNvPr>
          <p:cNvGraphicFramePr>
            <a:graphicFrameLocks noGrp="1"/>
          </p:cNvGraphicFramePr>
          <p:nvPr>
            <p:extLst>
              <p:ext uri="{D42A27DB-BD31-4B8C-83A1-F6EECF244321}">
                <p14:modId xmlns:p14="http://schemas.microsoft.com/office/powerpoint/2010/main" val="3279986382"/>
              </p:ext>
            </p:extLst>
          </p:nvPr>
        </p:nvGraphicFramePr>
        <p:xfrm>
          <a:off x="33455" y="1281885"/>
          <a:ext cx="9077092" cy="3640951"/>
        </p:xfrm>
        <a:graphic>
          <a:graphicData uri="http://schemas.openxmlformats.org/drawingml/2006/table">
            <a:tbl>
              <a:tblPr firstRow="1" firstCol="1" bandRow="1"/>
              <a:tblGrid>
                <a:gridCol w="2273811">
                  <a:extLst>
                    <a:ext uri="{9D8B030D-6E8A-4147-A177-3AD203B41FA5}">
                      <a16:colId xmlns:a16="http://schemas.microsoft.com/office/drawing/2014/main" val="334652849"/>
                    </a:ext>
                  </a:extLst>
                </a:gridCol>
                <a:gridCol w="4323357">
                  <a:extLst>
                    <a:ext uri="{9D8B030D-6E8A-4147-A177-3AD203B41FA5}">
                      <a16:colId xmlns:a16="http://schemas.microsoft.com/office/drawing/2014/main" val="568183680"/>
                    </a:ext>
                  </a:extLst>
                </a:gridCol>
                <a:gridCol w="619981">
                  <a:extLst>
                    <a:ext uri="{9D8B030D-6E8A-4147-A177-3AD203B41FA5}">
                      <a16:colId xmlns:a16="http://schemas.microsoft.com/office/drawing/2014/main" val="2720420636"/>
                    </a:ext>
                  </a:extLst>
                </a:gridCol>
                <a:gridCol w="619981">
                  <a:extLst>
                    <a:ext uri="{9D8B030D-6E8A-4147-A177-3AD203B41FA5}">
                      <a16:colId xmlns:a16="http://schemas.microsoft.com/office/drawing/2014/main" val="1247169241"/>
                    </a:ext>
                  </a:extLst>
                </a:gridCol>
                <a:gridCol w="619981">
                  <a:extLst>
                    <a:ext uri="{9D8B030D-6E8A-4147-A177-3AD203B41FA5}">
                      <a16:colId xmlns:a16="http://schemas.microsoft.com/office/drawing/2014/main" val="997078971"/>
                    </a:ext>
                  </a:extLst>
                </a:gridCol>
                <a:gridCol w="619981">
                  <a:extLst>
                    <a:ext uri="{9D8B030D-6E8A-4147-A177-3AD203B41FA5}">
                      <a16:colId xmlns:a16="http://schemas.microsoft.com/office/drawing/2014/main" val="3970098510"/>
                    </a:ext>
                  </a:extLst>
                </a:gridCol>
              </a:tblGrid>
              <a:tr h="666788">
                <a:tc>
                  <a:txBody>
                    <a:bodyPr/>
                    <a:lstStyle/>
                    <a:p>
                      <a:pPr>
                        <a:spcBef>
                          <a:spcPts val="300"/>
                        </a:spcBef>
                        <a:spcAft>
                          <a:spcPts val="0"/>
                        </a:spcAft>
                      </a:pPr>
                      <a:endParaRPr lang="en-US" sz="1400" b="1" dirty="0">
                        <a:solidFill>
                          <a:srgbClr val="0E3A68"/>
                        </a:solidFill>
                        <a:effectLst/>
                        <a:latin typeface="Verdana" panose="020B0604030504040204" pitchFamily="34" charset="0"/>
                        <a:ea typeface="Verdana" panose="020B0604030504040204" pitchFamily="34" charset="0"/>
                      </a:endParaRPr>
                    </a:p>
                    <a:p>
                      <a:pPr>
                        <a:spcBef>
                          <a:spcPts val="300"/>
                        </a:spcBef>
                        <a:spcAft>
                          <a:spcPts val="0"/>
                        </a:spcAft>
                      </a:pPr>
                      <a:r>
                        <a:rPr lang="en-US" sz="1400" b="1" dirty="0">
                          <a:solidFill>
                            <a:srgbClr val="0E3A68"/>
                          </a:solidFill>
                          <a:effectLst/>
                          <a:latin typeface="Verdana" panose="020B0604030504040204" pitchFamily="34" charset="0"/>
                          <a:ea typeface="Verdana" panose="020B0604030504040204" pitchFamily="34" charset="0"/>
                        </a:rPr>
                        <a:t>      </a:t>
                      </a:r>
                      <a:r>
                        <a:rPr lang="en-US" sz="1400" b="1" dirty="0" err="1">
                          <a:solidFill>
                            <a:srgbClr val="0E3A68"/>
                          </a:solidFill>
                          <a:effectLst/>
                          <a:latin typeface="Verdana" panose="020B0604030504040204" pitchFamily="34" charset="0"/>
                          <a:ea typeface="Verdana" panose="020B0604030504040204" pitchFamily="34" charset="0"/>
                        </a:rPr>
                        <a:t>Spelvorm</a:t>
                      </a:r>
                      <a:endParaRPr lang="en-US" sz="1400" b="1" dirty="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Bef>
                          <a:spcPts val="300"/>
                        </a:spcBef>
                        <a:spcAft>
                          <a:spcPts val="0"/>
                        </a:spcAft>
                      </a:pPr>
                      <a:endParaRPr lang="en-US" sz="1400" b="1">
                        <a:solidFill>
                          <a:srgbClr val="0E3A68"/>
                        </a:solidFill>
                        <a:effectLst/>
                        <a:latin typeface="Verdana" panose="020B0604030504040204" pitchFamily="34" charset="0"/>
                        <a:ea typeface="Verdana" panose="020B0604030504040204" pitchFamily="34" charset="0"/>
                      </a:endParaRPr>
                    </a:p>
                    <a:p>
                      <a:pPr>
                        <a:spcBef>
                          <a:spcPts val="300"/>
                        </a:spcBef>
                        <a:spcAft>
                          <a:spcPts val="0"/>
                        </a:spcAft>
                      </a:pPr>
                      <a:r>
                        <a:rPr lang="en-US" sz="1400" b="1">
                          <a:solidFill>
                            <a:srgbClr val="0E3A68"/>
                          </a:solidFill>
                          <a:effectLst/>
                          <a:latin typeface="Verdana" panose="020B0604030504040204" pitchFamily="34" charset="0"/>
                          <a:ea typeface="Verdana" panose="020B0604030504040204" pitchFamily="34" charset="0"/>
                        </a:rPr>
                        <a:t>      Ronde type</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gridSpan="4">
                  <a:txBody>
                    <a:bodyPr/>
                    <a:lstStyle/>
                    <a:p>
                      <a:pPr algn="ctr">
                        <a:spcBef>
                          <a:spcPts val="300"/>
                        </a:spcBef>
                        <a:spcAft>
                          <a:spcPts val="0"/>
                        </a:spcAft>
                      </a:pPr>
                      <a:endParaRPr lang="en-US" sz="1400" b="1">
                        <a:solidFill>
                          <a:srgbClr val="0E3A68"/>
                        </a:solidFill>
                        <a:effectLst/>
                        <a:latin typeface="Verdana" panose="020B0604030504040204" pitchFamily="34" charset="0"/>
                        <a:ea typeface="Verdana" panose="020B0604030504040204" pitchFamily="34" charset="0"/>
                      </a:endParaRPr>
                    </a:p>
                    <a:p>
                      <a:pPr algn="ctr">
                        <a:spcBef>
                          <a:spcPts val="300"/>
                        </a:spcBef>
                        <a:spcAft>
                          <a:spcPts val="0"/>
                        </a:spcAft>
                      </a:pPr>
                      <a:r>
                        <a:rPr lang="en-US" sz="1400" b="1" err="1">
                          <a:solidFill>
                            <a:srgbClr val="0E3A68"/>
                          </a:solidFill>
                          <a:effectLst/>
                          <a:latin typeface="Verdana" panose="020B0604030504040204" pitchFamily="34" charset="0"/>
                          <a:ea typeface="Verdana" panose="020B0604030504040204" pitchFamily="34" charset="0"/>
                        </a:rPr>
                        <a:t>Aantal</a:t>
                      </a:r>
                      <a:r>
                        <a:rPr lang="en-US" sz="1400" b="1">
                          <a:solidFill>
                            <a:srgbClr val="0E3A68"/>
                          </a:solidFill>
                          <a:effectLst/>
                          <a:latin typeface="Verdana" panose="020B0604030504040204" pitchFamily="34" charset="0"/>
                          <a:ea typeface="Verdana" panose="020B0604030504040204" pitchFamily="34" charset="0"/>
                        </a:rPr>
                        <a:t> holes</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GB"/>
                    </a:p>
                  </a:txBody>
                  <a:tcPr/>
                </a:tc>
                <a:tc hMerge="1">
                  <a:txBody>
                    <a:bodyPr/>
                    <a:lstStyle/>
                    <a:p>
                      <a:endParaRPr lang="en-GB"/>
                    </a:p>
                  </a:txBody>
                  <a:tcPr/>
                </a:tc>
                <a:tc hMerge="1">
                  <a:txBody>
                    <a:bodyPr/>
                    <a:lstStyle/>
                    <a:p>
                      <a:pPr algn="ctr">
                        <a:spcBef>
                          <a:spcPts val="300"/>
                        </a:spcBef>
                        <a:spcAft>
                          <a:spcPts val="0"/>
                        </a:spcAft>
                      </a:pPr>
                      <a:endParaRPr lang="en-GB" sz="1400" dirty="0">
                        <a:effectLst/>
                        <a:latin typeface="Lucida Sans" panose="020B0602030504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776095"/>
                  </a:ext>
                </a:extLst>
              </a:tr>
              <a:tr h="367759">
                <a:tc>
                  <a:txBody>
                    <a:bodyPr/>
                    <a:lstStyle/>
                    <a:p>
                      <a:pPr>
                        <a:spcBef>
                          <a:spcPts val="300"/>
                        </a:spcBef>
                        <a:spcAft>
                          <a:spcPts val="0"/>
                        </a:spcAft>
                      </a:pPr>
                      <a:r>
                        <a:rPr lang="en-US" sz="1400" err="1">
                          <a:solidFill>
                            <a:srgbClr val="0E3A68"/>
                          </a:solidFill>
                          <a:effectLst/>
                          <a:latin typeface="Verdana" panose="020B0604030504040204" pitchFamily="34" charset="0"/>
                          <a:ea typeface="Verdana" panose="020B0604030504040204" pitchFamily="34" charset="0"/>
                        </a:rPr>
                        <a:t>Individeel</a:t>
                      </a:r>
                      <a:r>
                        <a:rPr lang="en-US" sz="1400">
                          <a:solidFill>
                            <a:srgbClr val="0E3A68"/>
                          </a:solidFill>
                          <a:effectLst/>
                          <a:latin typeface="Verdana" panose="020B0604030504040204" pitchFamily="34" charset="0"/>
                          <a:ea typeface="Verdana" panose="020B0604030504040204" pitchFamily="34" charset="0"/>
                        </a:rPr>
                        <a:t> Strokeplay</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Wedstrijden</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9</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18</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b="1">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22991414"/>
                  </a:ext>
                </a:extLst>
              </a:tr>
              <a:tr h="367759">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 </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Qualifying kaarten</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9</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18</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577728"/>
                  </a:ext>
                </a:extLst>
              </a:tr>
              <a:tr h="367759">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 </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Stableford – </a:t>
                      </a:r>
                      <a:r>
                        <a:rPr lang="en-US" sz="1400" err="1">
                          <a:solidFill>
                            <a:srgbClr val="0E3A68"/>
                          </a:solidFill>
                          <a:effectLst/>
                          <a:latin typeface="Verdana" panose="020B0604030504040204" pitchFamily="34" charset="0"/>
                          <a:ea typeface="Verdana" panose="020B0604030504040204" pitchFamily="34" charset="0"/>
                        </a:rPr>
                        <a:t>wedstrijden</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9</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18</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09997883"/>
                  </a:ext>
                </a:extLst>
              </a:tr>
              <a:tr h="367759">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 </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Stableford – qualifying kaarten</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9</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18</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99801592"/>
                  </a:ext>
                </a:extLst>
              </a:tr>
              <a:tr h="367759">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 </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Par / bogey – </a:t>
                      </a:r>
                      <a:r>
                        <a:rPr lang="en-US" sz="1400" err="1">
                          <a:solidFill>
                            <a:srgbClr val="0E3A68"/>
                          </a:solidFill>
                          <a:effectLst/>
                          <a:latin typeface="Verdana" panose="020B0604030504040204" pitchFamily="34" charset="0"/>
                          <a:ea typeface="Verdana" panose="020B0604030504040204" pitchFamily="34" charset="0"/>
                        </a:rPr>
                        <a:t>wedstrijden</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9</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18</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82733447"/>
                  </a:ext>
                </a:extLst>
              </a:tr>
              <a:tr h="367759">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 </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Par / bogey – qualifying kaarten</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9</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18</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6167257"/>
                  </a:ext>
                </a:extLst>
              </a:tr>
              <a:tr h="399850">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 </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Maximum score – </a:t>
                      </a:r>
                      <a:r>
                        <a:rPr lang="en-US" sz="1400" err="1">
                          <a:solidFill>
                            <a:srgbClr val="0E3A68"/>
                          </a:solidFill>
                          <a:effectLst/>
                          <a:latin typeface="Verdana" panose="020B0604030504040204" pitchFamily="34" charset="0"/>
                          <a:ea typeface="Verdana" panose="020B0604030504040204" pitchFamily="34" charset="0"/>
                        </a:rPr>
                        <a:t>wedstrijden</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9</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18</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00278301"/>
                  </a:ext>
                </a:extLst>
              </a:tr>
              <a:tr h="367759">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 </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Maximum score – qualifying kaarten</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9</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r>
                        <a:rPr lang="en-US" sz="1400">
                          <a:solidFill>
                            <a:srgbClr val="0E3A68"/>
                          </a:solidFill>
                          <a:effectLst/>
                          <a:latin typeface="Verdana" panose="020B0604030504040204" pitchFamily="34" charset="0"/>
                          <a:ea typeface="Verdana" panose="020B0604030504040204" pitchFamily="34" charset="0"/>
                        </a:rPr>
                        <a:t>18</a:t>
                      </a:r>
                      <a:endParaRPr lang="en-GB" sz="140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300"/>
                        </a:spcBef>
                        <a:spcAft>
                          <a:spcPts val="0"/>
                        </a:spcAft>
                      </a:pPr>
                      <a:endParaRPr lang="en-GB" sz="1400" dirty="0">
                        <a:solidFill>
                          <a:srgbClr val="0E3A68"/>
                        </a:solidFill>
                        <a:effectLst/>
                        <a:latin typeface="Verdana" panose="020B0604030504040204" pitchFamily="34" charset="0"/>
                        <a:ea typeface="Verdan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89921909"/>
                  </a:ext>
                </a:extLst>
              </a:tr>
            </a:tbl>
          </a:graphicData>
        </a:graphic>
      </p:graphicFrame>
      <p:pic>
        <p:nvPicPr>
          <p:cNvPr id="8" name="Graphic 7" descr="Checkmark">
            <a:extLst>
              <a:ext uri="{FF2B5EF4-FFF2-40B4-BE49-F238E27FC236}">
                <a16:creationId xmlns:a16="http://schemas.microsoft.com/office/drawing/2014/main" id="{26D205AF-59D3-497B-8B23-2302A513FB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8330" y="2683706"/>
            <a:ext cx="290945" cy="290945"/>
          </a:xfrm>
          <a:prstGeom prst="rect">
            <a:avLst/>
          </a:prstGeom>
        </p:spPr>
      </p:pic>
      <p:pic>
        <p:nvPicPr>
          <p:cNvPr id="10" name="Graphic 9" descr="Checkmark">
            <a:extLst>
              <a:ext uri="{FF2B5EF4-FFF2-40B4-BE49-F238E27FC236}">
                <a16:creationId xmlns:a16="http://schemas.microsoft.com/office/drawing/2014/main" id="{A44495D7-D557-48F3-B764-1071314CA0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8330" y="3066660"/>
            <a:ext cx="290945" cy="290945"/>
          </a:xfrm>
          <a:prstGeom prst="rect">
            <a:avLst/>
          </a:prstGeom>
        </p:spPr>
      </p:pic>
      <p:pic>
        <p:nvPicPr>
          <p:cNvPr id="11" name="Graphic 10" descr="Checkmark">
            <a:extLst>
              <a:ext uri="{FF2B5EF4-FFF2-40B4-BE49-F238E27FC236}">
                <a16:creationId xmlns:a16="http://schemas.microsoft.com/office/drawing/2014/main" id="{7EFC2FB6-EF17-4827-932F-4F68816F7D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8330" y="4155361"/>
            <a:ext cx="290945" cy="290945"/>
          </a:xfrm>
          <a:prstGeom prst="rect">
            <a:avLst/>
          </a:prstGeom>
        </p:spPr>
      </p:pic>
      <p:pic>
        <p:nvPicPr>
          <p:cNvPr id="12" name="Graphic 11" descr="Checkmark">
            <a:extLst>
              <a:ext uri="{FF2B5EF4-FFF2-40B4-BE49-F238E27FC236}">
                <a16:creationId xmlns:a16="http://schemas.microsoft.com/office/drawing/2014/main" id="{A217992B-9E89-4ED6-B609-A7A4F5198F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5653" y="4518118"/>
            <a:ext cx="290945" cy="290945"/>
          </a:xfrm>
          <a:prstGeom prst="rect">
            <a:avLst/>
          </a:prstGeom>
        </p:spPr>
      </p:pic>
      <p:pic>
        <p:nvPicPr>
          <p:cNvPr id="13" name="Graphic 12" descr="Checkmark">
            <a:extLst>
              <a:ext uri="{FF2B5EF4-FFF2-40B4-BE49-F238E27FC236}">
                <a16:creationId xmlns:a16="http://schemas.microsoft.com/office/drawing/2014/main" id="{D39D2483-89E4-47FD-B33A-600AE524D6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8866" y="4530948"/>
            <a:ext cx="290945" cy="290945"/>
          </a:xfrm>
          <a:prstGeom prst="rect">
            <a:avLst/>
          </a:prstGeom>
        </p:spPr>
      </p:pic>
      <p:pic>
        <p:nvPicPr>
          <p:cNvPr id="14" name="Graphic 13" descr="Checkmark">
            <a:extLst>
              <a:ext uri="{FF2B5EF4-FFF2-40B4-BE49-F238E27FC236}">
                <a16:creationId xmlns:a16="http://schemas.microsoft.com/office/drawing/2014/main" id="{69E18D27-AC20-4898-BA1F-0C7B7A412A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49518" y="4186670"/>
            <a:ext cx="290945" cy="290945"/>
          </a:xfrm>
          <a:prstGeom prst="rect">
            <a:avLst/>
          </a:prstGeom>
        </p:spPr>
      </p:pic>
      <p:pic>
        <p:nvPicPr>
          <p:cNvPr id="15" name="Graphic 14" descr="Checkmark">
            <a:extLst>
              <a:ext uri="{FF2B5EF4-FFF2-40B4-BE49-F238E27FC236}">
                <a16:creationId xmlns:a16="http://schemas.microsoft.com/office/drawing/2014/main" id="{78805C5E-4F40-4722-9688-DD80B81F7C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2121" y="3808442"/>
            <a:ext cx="290945" cy="290945"/>
          </a:xfrm>
          <a:prstGeom prst="rect">
            <a:avLst/>
          </a:prstGeom>
        </p:spPr>
      </p:pic>
      <p:pic>
        <p:nvPicPr>
          <p:cNvPr id="16" name="Graphic 15" descr="Checkmark">
            <a:extLst>
              <a:ext uri="{FF2B5EF4-FFF2-40B4-BE49-F238E27FC236}">
                <a16:creationId xmlns:a16="http://schemas.microsoft.com/office/drawing/2014/main" id="{DAB50E92-43D6-4C82-8E9E-91EBA89A9C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2122" y="3412898"/>
            <a:ext cx="290945" cy="290945"/>
          </a:xfrm>
          <a:prstGeom prst="rect">
            <a:avLst/>
          </a:prstGeom>
        </p:spPr>
      </p:pic>
      <p:pic>
        <p:nvPicPr>
          <p:cNvPr id="17" name="Graphic 16" descr="Checkmark">
            <a:extLst>
              <a:ext uri="{FF2B5EF4-FFF2-40B4-BE49-F238E27FC236}">
                <a16:creationId xmlns:a16="http://schemas.microsoft.com/office/drawing/2014/main" id="{CC5ADF41-6230-4559-B75F-D7CF84E5B5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2123" y="3072277"/>
            <a:ext cx="290945" cy="290945"/>
          </a:xfrm>
          <a:prstGeom prst="rect">
            <a:avLst/>
          </a:prstGeom>
        </p:spPr>
      </p:pic>
      <p:pic>
        <p:nvPicPr>
          <p:cNvPr id="18" name="Graphic 17" descr="Checkmark">
            <a:extLst>
              <a:ext uri="{FF2B5EF4-FFF2-40B4-BE49-F238E27FC236}">
                <a16:creationId xmlns:a16="http://schemas.microsoft.com/office/drawing/2014/main" id="{2529C95E-C24E-4B07-9934-CEA352FB3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5237" y="2694049"/>
            <a:ext cx="290945" cy="290945"/>
          </a:xfrm>
          <a:prstGeom prst="rect">
            <a:avLst/>
          </a:prstGeom>
        </p:spPr>
      </p:pic>
      <p:pic>
        <p:nvPicPr>
          <p:cNvPr id="19" name="Graphic 18" descr="Checkmark">
            <a:extLst>
              <a:ext uri="{FF2B5EF4-FFF2-40B4-BE49-F238E27FC236}">
                <a16:creationId xmlns:a16="http://schemas.microsoft.com/office/drawing/2014/main" id="{B5F1B746-690D-46D8-B801-51F51BAEA3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8862" y="2329203"/>
            <a:ext cx="290945" cy="290945"/>
          </a:xfrm>
          <a:prstGeom prst="rect">
            <a:avLst/>
          </a:prstGeom>
        </p:spPr>
      </p:pic>
      <p:pic>
        <p:nvPicPr>
          <p:cNvPr id="20" name="Graphic 19" descr="Checkmark">
            <a:extLst>
              <a:ext uri="{FF2B5EF4-FFF2-40B4-BE49-F238E27FC236}">
                <a16:creationId xmlns:a16="http://schemas.microsoft.com/office/drawing/2014/main" id="{6DA5A150-EBDE-4F2E-BBB9-255B6E1DC9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8862" y="1976052"/>
            <a:ext cx="290945" cy="290945"/>
          </a:xfrm>
          <a:prstGeom prst="rect">
            <a:avLst/>
          </a:prstGeom>
        </p:spPr>
      </p:pic>
      <p:pic>
        <p:nvPicPr>
          <p:cNvPr id="21" name="Graphic 20" descr="Checkmark">
            <a:extLst>
              <a:ext uri="{FF2B5EF4-FFF2-40B4-BE49-F238E27FC236}">
                <a16:creationId xmlns:a16="http://schemas.microsoft.com/office/drawing/2014/main" id="{D51453FC-32A0-44E6-A939-F9A18F4F0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1236" y="2320248"/>
            <a:ext cx="290945" cy="290945"/>
          </a:xfrm>
          <a:prstGeom prst="rect">
            <a:avLst/>
          </a:prstGeom>
        </p:spPr>
      </p:pic>
      <p:pic>
        <p:nvPicPr>
          <p:cNvPr id="22" name="Graphic 21" descr="Checkmark">
            <a:extLst>
              <a:ext uri="{FF2B5EF4-FFF2-40B4-BE49-F238E27FC236}">
                <a16:creationId xmlns:a16="http://schemas.microsoft.com/office/drawing/2014/main" id="{CD728B14-CB76-4E25-BEA1-E0BDA42005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49410" y="3434161"/>
            <a:ext cx="290945" cy="290945"/>
          </a:xfrm>
          <a:prstGeom prst="rect">
            <a:avLst/>
          </a:prstGeom>
        </p:spPr>
      </p:pic>
      <p:pic>
        <p:nvPicPr>
          <p:cNvPr id="23" name="Graphic 22" descr="Checkmark">
            <a:extLst>
              <a:ext uri="{FF2B5EF4-FFF2-40B4-BE49-F238E27FC236}">
                <a16:creationId xmlns:a16="http://schemas.microsoft.com/office/drawing/2014/main" id="{C3CC200F-BC49-4122-869A-5A151736CA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1237" y="3771706"/>
            <a:ext cx="290945" cy="290945"/>
          </a:xfrm>
          <a:prstGeom prst="rect">
            <a:avLst/>
          </a:prstGeom>
        </p:spPr>
      </p:pic>
      <p:pic>
        <p:nvPicPr>
          <p:cNvPr id="24" name="Graphic 23" descr="Checkmark">
            <a:extLst>
              <a:ext uri="{FF2B5EF4-FFF2-40B4-BE49-F238E27FC236}">
                <a16:creationId xmlns:a16="http://schemas.microsoft.com/office/drawing/2014/main" id="{CBA4E5BA-9EA8-4600-BFEE-2750DF13A7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49411" y="1951197"/>
            <a:ext cx="290945" cy="290945"/>
          </a:xfrm>
          <a:prstGeom prst="rect">
            <a:avLst/>
          </a:prstGeom>
        </p:spPr>
      </p:pic>
    </p:spTree>
    <p:extLst>
      <p:ext uri="{BB962C8B-B14F-4D97-AF65-F5344CB8AC3E}">
        <p14:creationId xmlns:p14="http://schemas.microsoft.com/office/powerpoint/2010/main" val="244356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8FF908CA-B474-4696-921F-940E1E6EBBE8}"/>
              </a:ext>
            </a:extLst>
          </p:cNvPr>
          <p:cNvSpPr>
            <a:spLocks noGrp="1"/>
          </p:cNvSpPr>
          <p:nvPr>
            <p:ph type="pic" idx="13"/>
          </p:nvPr>
        </p:nvSpPr>
        <p:spPr/>
      </p:sp>
      <p:sp>
        <p:nvSpPr>
          <p:cNvPr id="3" name="Tijdelijke aanduiding voor tekst 2">
            <a:extLst>
              <a:ext uri="{FF2B5EF4-FFF2-40B4-BE49-F238E27FC236}">
                <a16:creationId xmlns:a16="http://schemas.microsoft.com/office/drawing/2014/main" id="{3DB5AA6B-DB75-493E-95E8-162BEB6B08A3}"/>
              </a:ext>
            </a:extLst>
          </p:cNvPr>
          <p:cNvSpPr>
            <a:spLocks noGrp="1"/>
          </p:cNvSpPr>
          <p:nvPr>
            <p:ph type="body" sz="quarter" idx="14"/>
          </p:nvPr>
        </p:nvSpPr>
        <p:spPr>
          <a:xfrm>
            <a:off x="0" y="17636"/>
            <a:ext cx="9144000" cy="541337"/>
          </a:xfrm>
          <a:noFill/>
        </p:spPr>
        <p:txBody>
          <a:bodyPr/>
          <a:lstStyle/>
          <a:p>
            <a:r>
              <a:rPr lang="nl-NL" sz="2400" dirty="0"/>
              <a:t>Hoe werkt het WHS?</a:t>
            </a:r>
          </a:p>
        </p:txBody>
      </p:sp>
      <p:sp>
        <p:nvSpPr>
          <p:cNvPr id="5" name="Tijdelijke aanduiding voor tekst 4">
            <a:extLst>
              <a:ext uri="{FF2B5EF4-FFF2-40B4-BE49-F238E27FC236}">
                <a16:creationId xmlns:a16="http://schemas.microsoft.com/office/drawing/2014/main" id="{D7336421-D987-4FB3-9A2F-53E94313F6A8}"/>
              </a:ext>
            </a:extLst>
          </p:cNvPr>
          <p:cNvSpPr>
            <a:spLocks noGrp="1"/>
          </p:cNvSpPr>
          <p:nvPr>
            <p:ph type="body" sz="quarter" idx="17"/>
          </p:nvPr>
        </p:nvSpPr>
        <p:spPr>
          <a:xfrm>
            <a:off x="0" y="773026"/>
            <a:ext cx="8991598" cy="4299123"/>
          </a:xfrm>
        </p:spPr>
        <p:txBody>
          <a:bodyPr/>
          <a:lstStyle/>
          <a:p>
            <a:pPr marL="0" indent="0">
              <a:buNone/>
            </a:pPr>
            <a:r>
              <a:rPr lang="nl-NL" sz="1600" dirty="0" err="1"/>
              <a:t>Stableford</a:t>
            </a:r>
            <a:r>
              <a:rPr lang="nl-NL" sz="1600" dirty="0"/>
              <a:t> als spelvorm verdwijnt niet. Maar in de WHS-handicapberekening wordt niet gekeken naar het aantal </a:t>
            </a:r>
            <a:r>
              <a:rPr lang="nl-NL" sz="1600" dirty="0" err="1"/>
              <a:t>Stablefordpunten</a:t>
            </a:r>
            <a:r>
              <a:rPr lang="nl-NL" sz="1600" dirty="0"/>
              <a:t> dat je behaalt, maar naar je “Aangepaste Bruto Score”. Je moet daarom op elke hole je bruto score invullen. </a:t>
            </a:r>
          </a:p>
          <a:p>
            <a:r>
              <a:rPr lang="nl-NL" sz="1600" dirty="0"/>
              <a:t>Maar als je </a:t>
            </a:r>
            <a:r>
              <a:rPr lang="nl-NL" sz="1600" dirty="0" err="1"/>
              <a:t>Stableford</a:t>
            </a:r>
            <a:r>
              <a:rPr lang="nl-NL" sz="1600" dirty="0"/>
              <a:t> speelt, dan wordt je nog steeds geacht je bal op te pakken als je op een hole niet meer kunt scoren. Vul dan een 11 in als bruto score. De computer noteert op die hole dan </a:t>
            </a:r>
            <a:r>
              <a:rPr lang="nl-NL" sz="1600" u="sng" dirty="0"/>
              <a:t>voor handicapdoeleinden</a:t>
            </a:r>
            <a:r>
              <a:rPr lang="nl-NL" sz="1600" dirty="0"/>
              <a:t> een “netto double </a:t>
            </a:r>
            <a:r>
              <a:rPr lang="nl-NL" sz="1600" dirty="0" err="1"/>
              <a:t>bogey</a:t>
            </a:r>
            <a:r>
              <a:rPr lang="nl-NL" sz="1600" dirty="0"/>
              <a:t>” (de eerste score die geen </a:t>
            </a:r>
            <a:r>
              <a:rPr lang="nl-NL" sz="1600" dirty="0" err="1"/>
              <a:t>Stablefordpunten</a:t>
            </a:r>
            <a:r>
              <a:rPr lang="nl-NL" sz="1600" dirty="0"/>
              <a:t> oplevert).</a:t>
            </a:r>
          </a:p>
          <a:p>
            <a:r>
              <a:rPr lang="nl-NL" sz="1600" dirty="0"/>
              <a:t>Als je in </a:t>
            </a:r>
            <a:r>
              <a:rPr lang="nl-NL" sz="1600" dirty="0" err="1"/>
              <a:t>strokeplay</a:t>
            </a:r>
            <a:r>
              <a:rPr lang="nl-NL" sz="1600" dirty="0"/>
              <a:t> een heel hoge score maakt op een hole, dan vul je je bruto score in. Maar de computer noteert op die hole </a:t>
            </a:r>
            <a:r>
              <a:rPr lang="nl-NL" sz="1600" u="sng" dirty="0"/>
              <a:t>voor handicapdoeleinden</a:t>
            </a:r>
            <a:r>
              <a:rPr lang="nl-NL" sz="1600" dirty="0"/>
              <a:t> een netto dubbel </a:t>
            </a:r>
            <a:r>
              <a:rPr lang="nl-NL" sz="1600" dirty="0" err="1"/>
              <a:t>bogey</a:t>
            </a:r>
            <a:r>
              <a:rPr lang="nl-NL" sz="1600" dirty="0"/>
              <a:t>.</a:t>
            </a:r>
          </a:p>
          <a:p>
            <a:pPr marL="0" indent="0">
              <a:buNone/>
            </a:pPr>
            <a:r>
              <a:rPr lang="nl-NL" sz="1600" dirty="0"/>
              <a:t>Je Aangepaste Bruto Score is het totale aantal slagen in je ronde maar met een netto dubbele </a:t>
            </a:r>
            <a:r>
              <a:rPr lang="nl-NL" sz="1600" dirty="0" err="1"/>
              <a:t>bogey</a:t>
            </a:r>
            <a:r>
              <a:rPr lang="nl-NL" sz="1600" dirty="0"/>
              <a:t> als maximale holescore. Je Aangepaste Bruto Score wordt omgerekend naar een 18-holes “</a:t>
            </a:r>
            <a:r>
              <a:rPr lang="nl-NL" sz="1600" dirty="0" err="1"/>
              <a:t>dagresultaat</a:t>
            </a:r>
            <a:r>
              <a:rPr lang="nl-NL" sz="1600" dirty="0"/>
              <a:t>”: dat is de handicap die je die dag hebt gespeeld.</a:t>
            </a:r>
          </a:p>
          <a:p>
            <a:pPr>
              <a:buFont typeface="Courier New" panose="02070309020205020404" pitchFamily="49" charset="0"/>
              <a:buChar char="o"/>
            </a:pPr>
            <a:endParaRPr lang="nl-NL" sz="1600" dirty="0"/>
          </a:p>
          <a:p>
            <a:endParaRPr lang="nl-NL" sz="1600" dirty="0"/>
          </a:p>
          <a:p>
            <a:endParaRPr lang="nl-NL" sz="1600" dirty="0"/>
          </a:p>
        </p:txBody>
      </p:sp>
      <p:pic>
        <p:nvPicPr>
          <p:cNvPr id="6" name="Picture 93" descr="ngf_logo.png">
            <a:extLst>
              <a:ext uri="{FF2B5EF4-FFF2-40B4-BE49-F238E27FC236}">
                <a16:creationId xmlns:a16="http://schemas.microsoft.com/office/drawing/2014/main" id="{8195EDE5-1E56-A048-9632-BFE6311D3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8"/>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619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gf_logo.png"/>
          <p:cNvPicPr>
            <a:picLocks noChangeAspect="1"/>
          </p:cNvPicPr>
          <p:nvPr/>
        </p:nvPicPr>
        <p:blipFill rotWithShape="1">
          <a:blip r:embed="rId3">
            <a:extLst>
              <a:ext uri="{28A0092B-C50C-407E-A947-70E740481C1C}">
                <a14:useLocalDpi xmlns:a14="http://schemas.microsoft.com/office/drawing/2010/main" val="0"/>
              </a:ext>
            </a:extLst>
          </a:blip>
          <a:srcRect r="64444"/>
          <a:stretch/>
        </p:blipFill>
        <p:spPr>
          <a:xfrm>
            <a:off x="8410909" y="161131"/>
            <a:ext cx="374316" cy="540518"/>
          </a:xfrm>
          <a:prstGeom prst="rect">
            <a:avLst/>
          </a:prstGeom>
        </p:spPr>
      </p:pic>
      <p:sp>
        <p:nvSpPr>
          <p:cNvPr id="11" name="Subtitle 2">
            <a:extLst>
              <a:ext uri="{FF2B5EF4-FFF2-40B4-BE49-F238E27FC236}">
                <a16:creationId xmlns:a16="http://schemas.microsoft.com/office/drawing/2014/main" id="{67586DDA-260E-3D46-B801-6EDC617ED2BC}"/>
              </a:ext>
            </a:extLst>
          </p:cNvPr>
          <p:cNvSpPr txBox="1">
            <a:spLocks/>
          </p:cNvSpPr>
          <p:nvPr/>
        </p:nvSpPr>
        <p:spPr>
          <a:xfrm>
            <a:off x="362570" y="965357"/>
            <a:ext cx="4947984" cy="4001129"/>
          </a:xfrm>
          <a:prstGeom prst="rect">
            <a:avLst/>
          </a:prstGeom>
        </p:spPr>
        <p:txBody>
          <a:bodyPr vert="horz" lIns="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62000">
              <a:spcBef>
                <a:spcPts val="0"/>
              </a:spcBef>
              <a:spcAft>
                <a:spcPts val="375"/>
              </a:spcAft>
              <a:buClr>
                <a:srgbClr val="F87613"/>
              </a:buClr>
              <a:buNone/>
            </a:pPr>
            <a:r>
              <a:rPr lang="nl-NL" sz="1600">
                <a:solidFill>
                  <a:srgbClr val="2A64A2"/>
                </a:solidFill>
                <a:latin typeface="Verdana"/>
                <a:cs typeface="Verdana"/>
              </a:rPr>
              <a:t>Een netto dubbele bogey is de par van de hole + 2 + je handicapslagen, oftewel de eerste score die geen Stablefordpunten oplevert.</a:t>
            </a:r>
          </a:p>
          <a:p>
            <a:pPr marL="0" indent="0" defTabSz="162000">
              <a:spcBef>
                <a:spcPts val="0"/>
              </a:spcBef>
              <a:spcAft>
                <a:spcPts val="375"/>
              </a:spcAft>
              <a:buClr>
                <a:srgbClr val="F87613"/>
              </a:buClr>
              <a:buNone/>
            </a:pPr>
            <a:endParaRPr lang="nl-NL" sz="1600">
              <a:solidFill>
                <a:srgbClr val="2A64A2"/>
              </a:solidFill>
              <a:latin typeface="Verdana"/>
              <a:cs typeface="Verdana"/>
            </a:endParaRPr>
          </a:p>
          <a:p>
            <a:pPr marL="0" indent="0" defTabSz="162000">
              <a:spcBef>
                <a:spcPts val="0"/>
              </a:spcBef>
              <a:spcAft>
                <a:spcPts val="375"/>
              </a:spcAft>
              <a:buClr>
                <a:srgbClr val="F87613"/>
              </a:buClr>
              <a:buNone/>
            </a:pPr>
            <a:r>
              <a:rPr lang="nl-NL" sz="1600">
                <a:solidFill>
                  <a:srgbClr val="2A64A2"/>
                </a:solidFill>
                <a:latin typeface="Verdana"/>
                <a:cs typeface="Verdana"/>
              </a:rPr>
              <a:t>Waarom vult de computer voor handicapdoeleinden een netto dubbele bogey in op een hole als je op die hole slecht hebt gescoord? Waarom kijkt het WHS naar je Bruto Aangepaste Score?</a:t>
            </a:r>
          </a:p>
          <a:p>
            <a:pPr marL="0" indent="0" defTabSz="162000">
              <a:spcBef>
                <a:spcPts val="0"/>
              </a:spcBef>
              <a:spcAft>
                <a:spcPts val="375"/>
              </a:spcAft>
              <a:buClr>
                <a:srgbClr val="F87613"/>
              </a:buClr>
              <a:buNone/>
            </a:pPr>
            <a:endParaRPr lang="nl-NL" sz="1600">
              <a:solidFill>
                <a:srgbClr val="2A64A2"/>
              </a:solidFill>
              <a:latin typeface="Verdana"/>
              <a:cs typeface="Verdana"/>
            </a:endParaRPr>
          </a:p>
          <a:p>
            <a:pPr marL="0" indent="0" defTabSz="162000">
              <a:spcBef>
                <a:spcPts val="0"/>
              </a:spcBef>
              <a:spcAft>
                <a:spcPts val="375"/>
              </a:spcAft>
              <a:buClr>
                <a:srgbClr val="F87613"/>
              </a:buClr>
              <a:buNone/>
            </a:pPr>
            <a:r>
              <a:rPr lang="nl-NL" sz="1600">
                <a:solidFill>
                  <a:srgbClr val="2A64A2"/>
                </a:solidFill>
                <a:latin typeface="Verdana"/>
                <a:cs typeface="Verdana"/>
              </a:rPr>
              <a:t>Het WHS gebruikt netto dubbele bogeys en Bruto Aangepaste Scores om de invloed van uitschieters op je handicap te beperken.</a:t>
            </a:r>
            <a:endParaRPr lang="nl-NL" sz="1500">
              <a:solidFill>
                <a:srgbClr val="2A64A2"/>
              </a:solidFill>
              <a:latin typeface="Verdana"/>
              <a:cs typeface="Verdana"/>
            </a:endParaRPr>
          </a:p>
          <a:p>
            <a:pPr marL="0" indent="0" defTabSz="215995">
              <a:lnSpc>
                <a:spcPts val="1800"/>
              </a:lnSpc>
              <a:spcBef>
                <a:spcPts val="0"/>
              </a:spcBef>
              <a:spcAft>
                <a:spcPts val="500"/>
              </a:spcAft>
              <a:buNone/>
            </a:pPr>
            <a:endParaRPr lang="nl-NL" sz="1500">
              <a:solidFill>
                <a:srgbClr val="2A64A2"/>
              </a:solidFill>
              <a:latin typeface="Verdana"/>
              <a:cs typeface="Verdana"/>
            </a:endParaRPr>
          </a:p>
          <a:p>
            <a:pPr marL="0" indent="0" defTabSz="215995">
              <a:lnSpc>
                <a:spcPts val="1800"/>
              </a:lnSpc>
              <a:spcBef>
                <a:spcPts val="0"/>
              </a:spcBef>
              <a:spcAft>
                <a:spcPts val="500"/>
              </a:spcAft>
              <a:buNone/>
            </a:pPr>
            <a:endParaRPr lang="nl-NL" sz="1500">
              <a:solidFill>
                <a:srgbClr val="2A64A2"/>
              </a:solidFill>
              <a:latin typeface="Verdana"/>
              <a:cs typeface="Verdana"/>
            </a:endParaRPr>
          </a:p>
        </p:txBody>
      </p:sp>
      <p:sp>
        <p:nvSpPr>
          <p:cNvPr id="8" name="Title 1"/>
          <p:cNvSpPr txBox="1">
            <a:spLocks/>
          </p:cNvSpPr>
          <p:nvPr/>
        </p:nvSpPr>
        <p:spPr>
          <a:xfrm>
            <a:off x="285203" y="184248"/>
            <a:ext cx="6078120" cy="67921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2400" dirty="0" err="1">
                <a:solidFill>
                  <a:srgbClr val="164A81"/>
                </a:solidFill>
                <a:latin typeface="Georgia"/>
                <a:cs typeface="Georgia"/>
              </a:rPr>
              <a:t>Netto</a:t>
            </a:r>
            <a:r>
              <a:rPr lang="en-US" sz="2400" dirty="0">
                <a:solidFill>
                  <a:srgbClr val="164A81"/>
                </a:solidFill>
                <a:latin typeface="Georgia"/>
                <a:cs typeface="Georgia"/>
              </a:rPr>
              <a:t> </a:t>
            </a:r>
            <a:r>
              <a:rPr lang="en-US" sz="2400" dirty="0" err="1">
                <a:solidFill>
                  <a:srgbClr val="164A81"/>
                </a:solidFill>
                <a:latin typeface="Georgia"/>
                <a:cs typeface="Georgia"/>
              </a:rPr>
              <a:t>dubbele</a:t>
            </a:r>
            <a:r>
              <a:rPr lang="en-US" sz="2400" dirty="0">
                <a:solidFill>
                  <a:srgbClr val="164A81"/>
                </a:solidFill>
                <a:latin typeface="Georgia"/>
                <a:cs typeface="Georgia"/>
              </a:rPr>
              <a:t> bogey</a:t>
            </a:r>
          </a:p>
        </p:txBody>
      </p:sp>
      <p:cxnSp>
        <p:nvCxnSpPr>
          <p:cNvPr id="14" name="Straight Connector 13"/>
          <p:cNvCxnSpPr/>
          <p:nvPr/>
        </p:nvCxnSpPr>
        <p:spPr>
          <a:xfrm>
            <a:off x="362570" y="177014"/>
            <a:ext cx="248121"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3" name="Afbeelding 2">
            <a:extLst>
              <a:ext uri="{FF2B5EF4-FFF2-40B4-BE49-F238E27FC236}">
                <a16:creationId xmlns:a16="http://schemas.microsoft.com/office/drawing/2014/main" id="{F264C4BE-226B-4314-89F9-DFFCA28AD6AD}"/>
              </a:ext>
            </a:extLst>
          </p:cNvPr>
          <p:cNvPicPr>
            <a:picLocks noChangeAspect="1"/>
          </p:cNvPicPr>
          <p:nvPr/>
        </p:nvPicPr>
        <p:blipFill>
          <a:blip r:embed="rId4"/>
          <a:srcRect/>
          <a:stretch/>
        </p:blipFill>
        <p:spPr>
          <a:xfrm>
            <a:off x="5482226" y="1704491"/>
            <a:ext cx="3115841" cy="1995443"/>
          </a:xfrm>
          <a:prstGeom prst="rect">
            <a:avLst/>
          </a:prstGeom>
        </p:spPr>
      </p:pic>
    </p:spTree>
    <p:extLst>
      <p:ext uri="{BB962C8B-B14F-4D97-AF65-F5344CB8AC3E}">
        <p14:creationId xmlns:p14="http://schemas.microsoft.com/office/powerpoint/2010/main" val="1029153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55566" y="177800"/>
            <a:ext cx="7996234" cy="4513005"/>
          </a:xfrm>
        </p:spPr>
        <p:txBody>
          <a:bodyPr vert="horz" wrap="square" lIns="270000" tIns="270000" rIns="270000" bIns="270000" numCol="1" rtlCol="0" anchor="t" anchorCtr="0" compatLnSpc="1">
            <a:prstTxWarp prst="textNoShape">
              <a:avLst/>
            </a:prstTxWarp>
            <a:noAutofit/>
          </a:bodyPr>
          <a:lstStyle/>
          <a:p>
            <a:pPr marL="0" indent="0">
              <a:lnSpc>
                <a:spcPct val="150000"/>
              </a:lnSpc>
              <a:spcBef>
                <a:spcPct val="0"/>
              </a:spcBef>
              <a:buNone/>
            </a:pPr>
            <a:endParaRPr lang="en-US" altLang="nl-NL" dirty="0">
              <a:ln>
                <a:noFill/>
              </a:ln>
              <a:latin typeface="Verdana" panose="020B0604030504040204" pitchFamily="34" charset="0"/>
              <a:ea typeface="Verdana" panose="020B0604030504040204" pitchFamily="34" charset="0"/>
              <a:cs typeface="Verdana" panose="020B0604030504040204" pitchFamily="34" charset="0"/>
            </a:endParaRPr>
          </a:p>
          <a:p>
            <a:pPr>
              <a:lnSpc>
                <a:spcPct val="150000"/>
              </a:lnSpc>
              <a:spcBef>
                <a:spcPct val="0"/>
              </a:spcBef>
              <a:buFont typeface="Arial" panose="020B0604020202020204" pitchFamily="34" charset="0"/>
              <a:buChar char="•"/>
            </a:pPr>
            <a:endParaRPr lang="en-US" altLang="nl-NL" sz="1400" dirty="0">
              <a:ln>
                <a:noFill/>
              </a:ln>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spcBef>
                <a:spcPct val="0"/>
              </a:spcBef>
              <a:buNone/>
            </a:pPr>
            <a:r>
              <a:rPr lang="nl-NL" altLang="nl-NL" sz="1600" dirty="0">
                <a:ln>
                  <a:noFill/>
                </a:ln>
                <a:latin typeface="Verdana" panose="020B0604030504040204" pitchFamily="34" charset="0"/>
                <a:ea typeface="Verdana" panose="020B0604030504040204" pitchFamily="34" charset="0"/>
                <a:cs typeface="Verdana" panose="020B0604030504040204" pitchFamily="34" charset="0"/>
              </a:rPr>
              <a:t>De scorekaart van een speelster met handicap 19 die </a:t>
            </a:r>
            <a:r>
              <a:rPr lang="nl-NL" altLang="nl-NL" sz="1600" dirty="0" err="1">
                <a:ln>
                  <a:noFill/>
                </a:ln>
                <a:latin typeface="Verdana" panose="020B0604030504040204" pitchFamily="34" charset="0"/>
                <a:ea typeface="Verdana" panose="020B0604030504040204" pitchFamily="34" charset="0"/>
                <a:cs typeface="Verdana" panose="020B0604030504040204" pitchFamily="34" charset="0"/>
              </a:rPr>
              <a:t>Stableford</a:t>
            </a:r>
            <a:r>
              <a:rPr lang="nl-NL" altLang="nl-NL" sz="1600" dirty="0">
                <a:ln>
                  <a:noFill/>
                </a:ln>
                <a:latin typeface="Verdana" panose="020B0604030504040204" pitchFamily="34" charset="0"/>
                <a:ea typeface="Verdana" panose="020B0604030504040204" pitchFamily="34" charset="0"/>
                <a:cs typeface="Verdana" panose="020B0604030504040204" pitchFamily="34" charset="0"/>
              </a:rPr>
              <a:t> speelt en 23 slagen krijgt.</a:t>
            </a:r>
          </a:p>
          <a:p>
            <a:pPr marL="0" indent="0">
              <a:lnSpc>
                <a:spcPct val="150000"/>
              </a:lnSpc>
              <a:spcBef>
                <a:spcPct val="0"/>
              </a:spcBef>
              <a:buNone/>
            </a:pPr>
            <a:endParaRPr lang="nl-NL" altLang="nl-NL" sz="1600" dirty="0">
              <a:ln>
                <a:noFill/>
              </a:ln>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spcBef>
                <a:spcPct val="0"/>
              </a:spcBef>
              <a:buNone/>
            </a:pPr>
            <a:endParaRPr lang="nl-NL" altLang="nl-NL" sz="1600" dirty="0">
              <a:ln>
                <a:noFill/>
              </a:ln>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spcBef>
                <a:spcPct val="0"/>
              </a:spcBef>
              <a:buNone/>
            </a:pPr>
            <a:endParaRPr lang="nl-NL" altLang="nl-NL" sz="1600" dirty="0">
              <a:ln>
                <a:noFill/>
              </a:ln>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spcBef>
                <a:spcPct val="0"/>
              </a:spcBef>
              <a:buNone/>
            </a:pPr>
            <a:endParaRPr lang="nl-NL" altLang="nl-NL" sz="1600" dirty="0">
              <a:ln>
                <a:noFill/>
              </a:ln>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spcBef>
                <a:spcPct val="0"/>
              </a:spcBef>
              <a:buNone/>
            </a:pPr>
            <a:endParaRPr lang="nl-NL" altLang="nl-NL" sz="1600" dirty="0">
              <a:ln>
                <a:noFill/>
              </a:ln>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spcBef>
                <a:spcPct val="0"/>
              </a:spcBef>
              <a:buNone/>
            </a:pPr>
            <a:endParaRPr lang="nl-NL" altLang="nl-NL" sz="1600" dirty="0">
              <a:ln>
                <a:noFill/>
              </a:ln>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spcBef>
                <a:spcPct val="0"/>
              </a:spcBef>
              <a:buNone/>
            </a:pPr>
            <a:endParaRPr lang="nl-NL" altLang="nl-NL" sz="1600" dirty="0">
              <a:ln>
                <a:noFill/>
              </a:ln>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spcBef>
                <a:spcPct val="0"/>
              </a:spcBef>
              <a:buNone/>
            </a:pPr>
            <a:r>
              <a:rPr lang="nl-NL" altLang="nl-NL" sz="1600" dirty="0">
                <a:ln>
                  <a:noFill/>
                </a:ln>
                <a:latin typeface="Verdana" panose="020B0604030504040204" pitchFamily="34" charset="0"/>
                <a:ea typeface="Verdana" panose="020B0604030504040204" pitchFamily="34" charset="0"/>
                <a:cs typeface="Verdana" panose="020B0604030504040204" pitchFamily="34" charset="0"/>
              </a:rPr>
              <a:t>Hoge scores worden omgezet in een netto double </a:t>
            </a:r>
            <a:r>
              <a:rPr lang="nl-NL" altLang="nl-NL" sz="1600" dirty="0" err="1">
                <a:ln>
                  <a:noFill/>
                </a:ln>
                <a:latin typeface="Verdana" panose="020B0604030504040204" pitchFamily="34" charset="0"/>
                <a:ea typeface="Verdana" panose="020B0604030504040204" pitchFamily="34" charset="0"/>
                <a:cs typeface="Verdana" panose="020B0604030504040204" pitchFamily="34" charset="0"/>
              </a:rPr>
              <a:t>bogey</a:t>
            </a:r>
            <a:r>
              <a:rPr lang="nl-NL" altLang="nl-NL" sz="1600" dirty="0">
                <a:ln>
                  <a:noFill/>
                </a:ln>
                <a:latin typeface="Verdana" panose="020B0604030504040204" pitchFamily="34" charset="0"/>
                <a:ea typeface="Verdana" panose="020B0604030504040204" pitchFamily="34" charset="0"/>
                <a:cs typeface="Verdana" panose="020B0604030504040204" pitchFamily="34" charset="0"/>
              </a:rPr>
              <a:t>.</a:t>
            </a:r>
          </a:p>
          <a:p>
            <a:pPr marL="0" indent="0">
              <a:lnSpc>
                <a:spcPct val="150000"/>
              </a:lnSpc>
              <a:spcBef>
                <a:spcPct val="0"/>
              </a:spcBef>
              <a:buNone/>
            </a:pPr>
            <a:endParaRPr lang="nl-NL" altLang="nl-NL" sz="1600" dirty="0">
              <a:ln>
                <a:noFill/>
              </a:ln>
              <a:latin typeface="Verdana" panose="020B0604030504040204" pitchFamily="34" charset="0"/>
              <a:ea typeface="Verdana" panose="020B0604030504040204" pitchFamily="34" charset="0"/>
              <a:cs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23558"/>
            <a:ext cx="9144000" cy="541338"/>
          </a:xfrm>
          <a:noFill/>
        </p:spPr>
        <p:txBody>
          <a:bodyPr/>
          <a:lstStyle/>
          <a:p>
            <a:pPr>
              <a:spcBef>
                <a:spcPct val="0"/>
              </a:spcBef>
            </a:pPr>
            <a:r>
              <a:rPr lang="en-US" altLang="nl-NL" sz="2400" dirty="0" err="1">
                <a:ln>
                  <a:noFill/>
                </a:ln>
              </a:rPr>
              <a:t>Voorbeeld</a:t>
            </a:r>
            <a:r>
              <a:rPr lang="en-US" altLang="nl-NL" sz="2400" dirty="0">
                <a:ln>
                  <a:noFill/>
                </a:ln>
              </a:rPr>
              <a:t> </a:t>
            </a:r>
            <a:r>
              <a:rPr lang="en-US" altLang="nl-NL" sz="2400" dirty="0" err="1">
                <a:ln>
                  <a:noFill/>
                </a:ln>
              </a:rPr>
              <a:t>Aangepaste</a:t>
            </a:r>
            <a:r>
              <a:rPr lang="en-US" altLang="nl-NL" sz="2400" dirty="0">
                <a:ln>
                  <a:noFill/>
                </a:ln>
              </a:rPr>
              <a:t> </a:t>
            </a:r>
            <a:r>
              <a:rPr lang="en-US" altLang="nl-NL" sz="2400" dirty="0" err="1">
                <a:ln>
                  <a:noFill/>
                </a:ln>
              </a:rPr>
              <a:t>Bruto</a:t>
            </a:r>
            <a:r>
              <a:rPr lang="en-US" altLang="nl-NL" sz="2400" dirty="0">
                <a:ln>
                  <a:noFill/>
                </a:ln>
              </a:rPr>
              <a:t> Score</a:t>
            </a:r>
            <a:endParaRPr lang="en-US" altLang="nl-NL" sz="2400" dirty="0">
              <a:ln>
                <a:noFill/>
              </a:ln>
              <a:latin typeface="Georgia" panose="02040502050405020303" pitchFamily="18" charset="0"/>
            </a:endParaRPr>
          </a:p>
        </p:txBody>
      </p:sp>
      <p:pic>
        <p:nvPicPr>
          <p:cNvPr id="5" name="Picture 4">
            <a:extLst>
              <a:ext uri="{FF2B5EF4-FFF2-40B4-BE49-F238E27FC236}">
                <a16:creationId xmlns:a16="http://schemas.microsoft.com/office/drawing/2014/main" id="{0797D60D-7A02-4E81-B351-9D8ADDFEADBF}"/>
              </a:ext>
            </a:extLst>
          </p:cNvPr>
          <p:cNvPicPr>
            <a:picLocks noChangeAspect="1"/>
          </p:cNvPicPr>
          <p:nvPr/>
        </p:nvPicPr>
        <p:blipFill>
          <a:blip r:embed="rId4"/>
          <a:srcRect/>
          <a:stretch/>
        </p:blipFill>
        <p:spPr>
          <a:xfrm>
            <a:off x="275234" y="2232789"/>
            <a:ext cx="8593532" cy="1638678"/>
          </a:xfrm>
          <a:prstGeom prst="rect">
            <a:avLst/>
          </a:prstGeom>
        </p:spPr>
      </p:pic>
      <p:pic>
        <p:nvPicPr>
          <p:cNvPr id="7" name="Picture 93" descr="ngf_logo.png">
            <a:extLst>
              <a:ext uri="{FF2B5EF4-FFF2-40B4-BE49-F238E27FC236}">
                <a16:creationId xmlns:a16="http://schemas.microsoft.com/office/drawing/2014/main" id="{39DDD69C-264A-9A4A-AF94-B1669BFF7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8"/>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757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657EC6CA-75FC-4546-AFB3-2774C7F43268}"/>
              </a:ext>
            </a:extLst>
          </p:cNvPr>
          <p:cNvPicPr>
            <a:picLocks noGrp="1" noChangeAspect="1"/>
          </p:cNvPicPr>
          <p:nvPr>
            <p:ph type="pic" idx="13"/>
          </p:nvPr>
        </p:nvPicPr>
        <p:blipFill>
          <a:blip r:embed="rId3"/>
          <a:srcRect t="1424" b="1424"/>
          <a:stretch>
            <a:fillRect/>
          </a:stretch>
        </p:blipFill>
        <p:spPr>
          <a:xfrm>
            <a:off x="5033843" y="1637997"/>
            <a:ext cx="3751382" cy="2110153"/>
          </a:xfrm>
        </p:spPr>
      </p:pic>
      <p:sp>
        <p:nvSpPr>
          <p:cNvPr id="3" name="Tijdelijke aanduiding voor tekst 2">
            <a:extLst>
              <a:ext uri="{FF2B5EF4-FFF2-40B4-BE49-F238E27FC236}">
                <a16:creationId xmlns:a16="http://schemas.microsoft.com/office/drawing/2014/main" id="{3DB5AA6B-DB75-493E-95E8-162BEB6B08A3}"/>
              </a:ext>
            </a:extLst>
          </p:cNvPr>
          <p:cNvSpPr>
            <a:spLocks noGrp="1"/>
          </p:cNvSpPr>
          <p:nvPr>
            <p:ph type="body" sz="quarter" idx="14"/>
          </p:nvPr>
        </p:nvSpPr>
        <p:spPr>
          <a:xfrm>
            <a:off x="3" y="0"/>
            <a:ext cx="9143997" cy="541337"/>
          </a:xfrm>
          <a:noFill/>
        </p:spPr>
        <p:txBody>
          <a:bodyPr/>
          <a:lstStyle/>
          <a:p>
            <a:r>
              <a:rPr lang="nl-NL" sz="2400" dirty="0"/>
              <a:t>Van Bruto Aangepaste Score naar “</a:t>
            </a:r>
            <a:r>
              <a:rPr lang="nl-NL" sz="2400" dirty="0" err="1"/>
              <a:t>dagresultaat</a:t>
            </a:r>
            <a:r>
              <a:rPr lang="nl-NL" sz="2400" dirty="0"/>
              <a:t>”</a:t>
            </a:r>
          </a:p>
        </p:txBody>
      </p:sp>
      <p:sp>
        <p:nvSpPr>
          <p:cNvPr id="5" name="Tijdelijke aanduiding voor tekst 4">
            <a:extLst>
              <a:ext uri="{FF2B5EF4-FFF2-40B4-BE49-F238E27FC236}">
                <a16:creationId xmlns:a16="http://schemas.microsoft.com/office/drawing/2014/main" id="{D7336421-D987-4FB3-9A2F-53E94313F6A8}"/>
              </a:ext>
            </a:extLst>
          </p:cNvPr>
          <p:cNvSpPr>
            <a:spLocks noGrp="1"/>
          </p:cNvSpPr>
          <p:nvPr>
            <p:ph type="body" sz="quarter" idx="17"/>
          </p:nvPr>
        </p:nvSpPr>
        <p:spPr>
          <a:xfrm>
            <a:off x="0" y="776872"/>
            <a:ext cx="4736121" cy="4156421"/>
          </a:xfrm>
        </p:spPr>
        <p:txBody>
          <a:bodyPr/>
          <a:lstStyle/>
          <a:p>
            <a:r>
              <a:rPr lang="nl-NL" sz="1600" dirty="0"/>
              <a:t>Je Bruto Aangepaste Score is dus je totale score met een netto dubbele </a:t>
            </a:r>
            <a:r>
              <a:rPr lang="nl-NL" sz="1600" dirty="0" err="1"/>
              <a:t>bogey</a:t>
            </a:r>
            <a:r>
              <a:rPr lang="nl-NL" sz="1600" dirty="0"/>
              <a:t> als maximale score.</a:t>
            </a:r>
          </a:p>
          <a:p>
            <a:endParaRPr lang="nl-NL" sz="1600" dirty="0"/>
          </a:p>
          <a:p>
            <a:r>
              <a:rPr lang="nl-NL" sz="1600" dirty="0"/>
              <a:t>De computer rekent vervolgens jouw Bruto Aangepaste Score om tot een “</a:t>
            </a:r>
            <a:r>
              <a:rPr lang="nl-NL" sz="1600" dirty="0" err="1"/>
              <a:t>dagresultaat</a:t>
            </a:r>
            <a:r>
              <a:rPr lang="nl-NL" sz="1600" dirty="0"/>
              <a:t>” over 18 holes op een “standaard baan”. Het </a:t>
            </a:r>
            <a:r>
              <a:rPr lang="nl-NL" sz="1600" dirty="0" err="1"/>
              <a:t>dagresultaat</a:t>
            </a:r>
            <a:r>
              <a:rPr lang="nl-NL" sz="1600" dirty="0"/>
              <a:t> kun je beschouwen als de handicap die je op die dag op die baan hebt gespeeld.</a:t>
            </a:r>
          </a:p>
          <a:p>
            <a:pPr marL="0" indent="0">
              <a:buNone/>
            </a:pPr>
            <a:endParaRPr lang="nl-NL" sz="1600" dirty="0"/>
          </a:p>
          <a:p>
            <a:r>
              <a:rPr lang="nl-NL" sz="1600" dirty="0"/>
              <a:t>De computer berekent eerst je </a:t>
            </a:r>
            <a:r>
              <a:rPr lang="nl-NL" sz="1600" dirty="0" err="1"/>
              <a:t>dagresultaat</a:t>
            </a:r>
            <a:r>
              <a:rPr lang="nl-NL" sz="1600" dirty="0"/>
              <a:t> en daarna je nieuwe handicap.</a:t>
            </a:r>
          </a:p>
        </p:txBody>
      </p:sp>
      <p:pic>
        <p:nvPicPr>
          <p:cNvPr id="6" name="Picture 93" descr="ngf_logo.png">
            <a:extLst>
              <a:ext uri="{FF2B5EF4-FFF2-40B4-BE49-F238E27FC236}">
                <a16:creationId xmlns:a16="http://schemas.microsoft.com/office/drawing/2014/main" id="{3EB12F0B-9511-8C40-B7B5-3DE623635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4444"/>
          <a:stretch>
            <a:fillRect/>
          </a:stretch>
        </p:blipFill>
        <p:spPr bwMode="auto">
          <a:xfrm>
            <a:off x="8410575" y="160338"/>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501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F5B6903C-3EA5-43D3-AAC7-84000F2CD707}"/>
              </a:ext>
            </a:extLst>
          </p:cNvPr>
          <p:cNvPicPr>
            <a:picLocks noGrp="1" noChangeAspect="1"/>
          </p:cNvPicPr>
          <p:nvPr>
            <p:ph type="pic" idx="13"/>
          </p:nvPr>
        </p:nvPicPr>
        <p:blipFill>
          <a:blip r:embed="rId3"/>
          <a:srcRect/>
          <a:stretch/>
        </p:blipFill>
        <p:spPr>
          <a:xfrm>
            <a:off x="7200661" y="1434612"/>
            <a:ext cx="1209914" cy="2274276"/>
          </a:xfrm>
        </p:spPr>
      </p:pic>
      <p:sp>
        <p:nvSpPr>
          <p:cNvPr id="3" name="Tijdelijke aanduiding voor tekst 2">
            <a:extLst>
              <a:ext uri="{FF2B5EF4-FFF2-40B4-BE49-F238E27FC236}">
                <a16:creationId xmlns:a16="http://schemas.microsoft.com/office/drawing/2014/main" id="{3DB5AA6B-DB75-493E-95E8-162BEB6B08A3}"/>
              </a:ext>
            </a:extLst>
          </p:cNvPr>
          <p:cNvSpPr>
            <a:spLocks noGrp="1"/>
          </p:cNvSpPr>
          <p:nvPr>
            <p:ph type="body" sz="quarter" idx="14"/>
          </p:nvPr>
        </p:nvSpPr>
        <p:spPr>
          <a:xfrm>
            <a:off x="0" y="0"/>
            <a:ext cx="9143999" cy="775495"/>
          </a:xfrm>
          <a:noFill/>
        </p:spPr>
        <p:txBody>
          <a:bodyPr/>
          <a:lstStyle/>
          <a:p>
            <a:r>
              <a:rPr lang="nl-NL" sz="2400"/>
              <a:t>Een voorbeeld van een dagresultaat</a:t>
            </a:r>
          </a:p>
        </p:txBody>
      </p:sp>
      <p:sp>
        <p:nvSpPr>
          <p:cNvPr id="5" name="Tijdelijke aanduiding voor tekst 4">
            <a:extLst>
              <a:ext uri="{FF2B5EF4-FFF2-40B4-BE49-F238E27FC236}">
                <a16:creationId xmlns:a16="http://schemas.microsoft.com/office/drawing/2014/main" id="{D7336421-D987-4FB3-9A2F-53E94313F6A8}"/>
              </a:ext>
            </a:extLst>
          </p:cNvPr>
          <p:cNvSpPr>
            <a:spLocks noGrp="1"/>
          </p:cNvSpPr>
          <p:nvPr>
            <p:ph type="body" sz="quarter" idx="17"/>
          </p:nvPr>
        </p:nvSpPr>
        <p:spPr>
          <a:xfrm>
            <a:off x="1" y="1147417"/>
            <a:ext cx="6541475" cy="3996083"/>
          </a:xfrm>
        </p:spPr>
        <p:txBody>
          <a:bodyPr/>
          <a:lstStyle/>
          <a:p>
            <a:r>
              <a:rPr lang="nl-NL" sz="1600" dirty="0"/>
              <a:t>Een speelster met WHS-handicap 9 speelt </a:t>
            </a:r>
            <a:r>
              <a:rPr lang="nl-NL" sz="1600" dirty="0" err="1"/>
              <a:t>strokeplay</a:t>
            </a:r>
            <a:r>
              <a:rPr lang="nl-NL" sz="1600" dirty="0"/>
              <a:t> van de rode tees. Ze krijgt 12 slagen en maakt een bruto score van 85 (+13). Haar bruto score (85) is ook haar Bruto Aangepaste Score.</a:t>
            </a:r>
          </a:p>
          <a:p>
            <a:endParaRPr lang="nl-NL" sz="1600" dirty="0"/>
          </a:p>
          <a:p>
            <a:r>
              <a:rPr lang="nl-NL" sz="1600" dirty="0"/>
              <a:t>De computer berekent na afloop het </a:t>
            </a:r>
            <a:r>
              <a:rPr lang="nl-NL" sz="1600" dirty="0" err="1"/>
              <a:t>dagresultaat</a:t>
            </a:r>
            <a:r>
              <a:rPr lang="nl-NL" sz="1600" dirty="0"/>
              <a:t> uit (haar score boven par op een standaard baan) en dat is in dit geval 10,1.</a:t>
            </a:r>
          </a:p>
          <a:p>
            <a:endParaRPr lang="nl-NL" sz="1600" dirty="0"/>
          </a:p>
          <a:p>
            <a:r>
              <a:rPr lang="nl-NL" sz="1600" dirty="0"/>
              <a:t>Het </a:t>
            </a:r>
            <a:r>
              <a:rPr lang="nl-NL" sz="1600" dirty="0" err="1"/>
              <a:t>dagresultaat</a:t>
            </a:r>
            <a:r>
              <a:rPr lang="nl-NL" sz="1600" dirty="0"/>
              <a:t> 10,1 is dus te beschouwen als de handicap die ze die dag heeft gespeeld.</a:t>
            </a:r>
          </a:p>
          <a:p>
            <a:pPr marL="0" indent="0">
              <a:buNone/>
            </a:pPr>
            <a:endParaRPr lang="nl-NL" sz="1600" dirty="0"/>
          </a:p>
        </p:txBody>
      </p:sp>
      <p:pic>
        <p:nvPicPr>
          <p:cNvPr id="6" name="Picture 93" descr="ngf_logo.png">
            <a:extLst>
              <a:ext uri="{FF2B5EF4-FFF2-40B4-BE49-F238E27FC236}">
                <a16:creationId xmlns:a16="http://schemas.microsoft.com/office/drawing/2014/main" id="{3EB12F0B-9511-8C40-B7B5-3DE623635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4444"/>
          <a:stretch>
            <a:fillRect/>
          </a:stretch>
        </p:blipFill>
        <p:spPr bwMode="auto">
          <a:xfrm>
            <a:off x="8410575" y="160338"/>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390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8FF908CA-B474-4696-921F-940E1E6EBBE8}"/>
              </a:ext>
            </a:extLst>
          </p:cNvPr>
          <p:cNvSpPr>
            <a:spLocks noGrp="1"/>
          </p:cNvSpPr>
          <p:nvPr>
            <p:ph type="pic" idx="13"/>
          </p:nvPr>
        </p:nvSpPr>
        <p:spPr/>
      </p:sp>
      <p:sp>
        <p:nvSpPr>
          <p:cNvPr id="3" name="Tijdelijke aanduiding voor tekst 2">
            <a:extLst>
              <a:ext uri="{FF2B5EF4-FFF2-40B4-BE49-F238E27FC236}">
                <a16:creationId xmlns:a16="http://schemas.microsoft.com/office/drawing/2014/main" id="{3DB5AA6B-DB75-493E-95E8-162BEB6B08A3}"/>
              </a:ext>
            </a:extLst>
          </p:cNvPr>
          <p:cNvSpPr>
            <a:spLocks noGrp="1"/>
          </p:cNvSpPr>
          <p:nvPr>
            <p:ph type="body" sz="quarter" idx="14"/>
          </p:nvPr>
        </p:nvSpPr>
        <p:spPr>
          <a:xfrm>
            <a:off x="3" y="32372"/>
            <a:ext cx="9143997" cy="541337"/>
          </a:xfrm>
          <a:noFill/>
        </p:spPr>
        <p:txBody>
          <a:bodyPr/>
          <a:lstStyle/>
          <a:p>
            <a:r>
              <a:rPr lang="nl-NL" sz="2400" dirty="0"/>
              <a:t>Hoe is het </a:t>
            </a:r>
            <a:r>
              <a:rPr lang="nl-NL" sz="2400" dirty="0" err="1"/>
              <a:t>dagresulaat</a:t>
            </a:r>
            <a:r>
              <a:rPr lang="nl-NL" sz="2400" dirty="0"/>
              <a:t> berekend?</a:t>
            </a:r>
          </a:p>
        </p:txBody>
      </p:sp>
      <p:sp>
        <p:nvSpPr>
          <p:cNvPr id="5" name="Tijdelijke aanduiding voor tekst 4">
            <a:extLst>
              <a:ext uri="{FF2B5EF4-FFF2-40B4-BE49-F238E27FC236}">
                <a16:creationId xmlns:a16="http://schemas.microsoft.com/office/drawing/2014/main" id="{D7336421-D987-4FB3-9A2F-53E94313F6A8}"/>
              </a:ext>
            </a:extLst>
          </p:cNvPr>
          <p:cNvSpPr>
            <a:spLocks noGrp="1"/>
          </p:cNvSpPr>
          <p:nvPr>
            <p:ph type="body" sz="quarter" idx="17"/>
          </p:nvPr>
        </p:nvSpPr>
        <p:spPr>
          <a:xfrm>
            <a:off x="2" y="987079"/>
            <a:ext cx="8785224" cy="4156421"/>
          </a:xfrm>
        </p:spPr>
        <p:txBody>
          <a:bodyPr/>
          <a:lstStyle/>
          <a:p>
            <a:pPr marL="0" indent="0">
              <a:buNone/>
            </a:pPr>
            <a:r>
              <a:rPr lang="nl-NL" sz="1600" dirty="0"/>
              <a:t>De computer doet het werk maar hier leggen we uit hoe de computer het </a:t>
            </a:r>
            <a:r>
              <a:rPr lang="nl-NL" sz="1600" dirty="0" err="1"/>
              <a:t>dagresultaat</a:t>
            </a:r>
            <a:r>
              <a:rPr lang="nl-NL" sz="1600" dirty="0"/>
              <a:t> 10,1 heeft berekend.</a:t>
            </a:r>
          </a:p>
          <a:p>
            <a:endParaRPr lang="nl-NL" sz="1600" dirty="0"/>
          </a:p>
          <a:p>
            <a:r>
              <a:rPr lang="nl-NL" sz="1600" dirty="0"/>
              <a:t>De computer deelt de </a:t>
            </a:r>
            <a:r>
              <a:rPr lang="nl-NL" sz="1600" dirty="0" err="1"/>
              <a:t>slope</a:t>
            </a:r>
            <a:r>
              <a:rPr lang="nl-NL" sz="1600" dirty="0"/>
              <a:t> rating van een standaardbaan (113) door de </a:t>
            </a:r>
            <a:r>
              <a:rPr lang="nl-NL" sz="1600" dirty="0" err="1"/>
              <a:t>slope</a:t>
            </a:r>
            <a:r>
              <a:rPr lang="nl-NL" sz="1600" dirty="0"/>
              <a:t> rating van de gespeelde baan (127 in het voorbeeld).</a:t>
            </a:r>
          </a:p>
          <a:p>
            <a:endParaRPr lang="nl-NL" sz="1600" dirty="0"/>
          </a:p>
          <a:p>
            <a:r>
              <a:rPr lang="nl-NL" sz="1600" dirty="0"/>
              <a:t>Dat wordt vermenigvuldigd met het verschil tussen de Bruto Aangepaste Score (85) en de Course Rating (73,6). </a:t>
            </a:r>
          </a:p>
          <a:p>
            <a:endParaRPr lang="nl-NL" sz="1600" dirty="0"/>
          </a:p>
          <a:p>
            <a:r>
              <a:rPr lang="nl-NL" sz="1600" dirty="0"/>
              <a:t>In formulevorm: het </a:t>
            </a:r>
            <a:r>
              <a:rPr lang="nl-NL" sz="1600" dirty="0" err="1"/>
              <a:t>dagresultaat</a:t>
            </a:r>
            <a:r>
              <a:rPr lang="nl-NL" sz="1600" dirty="0"/>
              <a:t> = (113/127) x (85-73,6) = 10,1.</a:t>
            </a:r>
          </a:p>
          <a:p>
            <a:endParaRPr lang="nl-NL" sz="1600" dirty="0"/>
          </a:p>
          <a:p>
            <a:r>
              <a:rPr lang="nl-NL" sz="1600" dirty="0"/>
              <a:t>Eventueel volgt nog een PCC, maar daarover later meer.</a:t>
            </a:r>
          </a:p>
          <a:p>
            <a:pPr marL="0" indent="0">
              <a:buNone/>
            </a:pPr>
            <a:endParaRPr lang="nl-NL" sz="1400" dirty="0"/>
          </a:p>
        </p:txBody>
      </p:sp>
      <p:pic>
        <p:nvPicPr>
          <p:cNvPr id="6" name="Picture 93" descr="ngf_logo.png">
            <a:extLst>
              <a:ext uri="{FF2B5EF4-FFF2-40B4-BE49-F238E27FC236}">
                <a16:creationId xmlns:a16="http://schemas.microsoft.com/office/drawing/2014/main" id="{3EB12F0B-9511-8C40-B7B5-3DE623635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8"/>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410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
            <a:ext cx="9144000" cy="844550"/>
          </a:xfrm>
        </p:spPr>
        <p:txBody>
          <a:bodyPr/>
          <a:lstStyle/>
          <a:p>
            <a:pPr>
              <a:spcBef>
                <a:spcPct val="0"/>
              </a:spcBef>
            </a:pPr>
            <a:r>
              <a:rPr lang="en-US" altLang="nl-NL" sz="2400" err="1">
                <a:ln>
                  <a:noFill/>
                </a:ln>
                <a:latin typeface="Georgia" panose="02040502050405020303" pitchFamily="18" charset="0"/>
              </a:rPr>
              <a:t>Berekening</a:t>
            </a:r>
            <a:r>
              <a:rPr lang="en-US" altLang="nl-NL" sz="2400">
                <a:ln>
                  <a:noFill/>
                </a:ln>
                <a:latin typeface="Georgia" panose="02040502050405020303" pitchFamily="18" charset="0"/>
              </a:rPr>
              <a:t> WHS-handicap</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1" y="871037"/>
            <a:ext cx="5427785" cy="3867150"/>
          </a:xfrm>
        </p:spPr>
        <p:txBody>
          <a:bodyPr/>
          <a:lstStyle/>
          <a:p>
            <a:pPr>
              <a:lnSpc>
                <a:spcPct val="150000"/>
              </a:lnSpc>
              <a:spcBef>
                <a:spcPct val="0"/>
              </a:spcBef>
              <a:buFont typeface="Arial" panose="020B0604020202020204" pitchFamily="34" charset="0"/>
              <a:buChar char="•"/>
            </a:pPr>
            <a:r>
              <a:rPr lang="en-US" altLang="nl-NL" sz="1600" dirty="0" err="1">
                <a:ln>
                  <a:noFill/>
                </a:ln>
                <a:latin typeface="Verdana" panose="020B0604030504040204" pitchFamily="34" charset="0"/>
              </a:rPr>
              <a:t>Bij</a:t>
            </a:r>
            <a:r>
              <a:rPr lang="en-US" altLang="nl-NL" sz="1600" dirty="0">
                <a:ln>
                  <a:noFill/>
                </a:ln>
                <a:latin typeface="Verdana" panose="020B0604030504040204" pitchFamily="34" charset="0"/>
              </a:rPr>
              <a:t> de </a:t>
            </a:r>
            <a:r>
              <a:rPr lang="en-US" altLang="nl-NL" sz="1600" dirty="0" err="1">
                <a:ln>
                  <a:noFill/>
                </a:ln>
                <a:latin typeface="Verdana" panose="020B0604030504040204" pitchFamily="34" charset="0"/>
              </a:rPr>
              <a:t>berekening</a:t>
            </a:r>
            <a:r>
              <a:rPr lang="en-US" altLang="nl-NL" sz="1600" dirty="0">
                <a:ln>
                  <a:noFill/>
                </a:ln>
                <a:latin typeface="Verdana" panose="020B0604030504040204" pitchFamily="34" charset="0"/>
              </a:rPr>
              <a:t> van je WHS-handicap </a:t>
            </a:r>
            <a:r>
              <a:rPr lang="en-US" altLang="nl-NL" sz="1600" dirty="0" err="1">
                <a:ln>
                  <a:noFill/>
                </a:ln>
                <a:latin typeface="Verdana" panose="020B0604030504040204" pitchFamily="34" charset="0"/>
              </a:rPr>
              <a:t>kijkt</a:t>
            </a:r>
            <a:r>
              <a:rPr lang="en-US" altLang="nl-NL" sz="1600" dirty="0">
                <a:ln>
                  <a:noFill/>
                </a:ln>
                <a:latin typeface="Verdana" panose="020B0604030504040204" pitchFamily="34" charset="0"/>
              </a:rPr>
              <a:t> de computer </a:t>
            </a:r>
            <a:r>
              <a:rPr lang="en-US" altLang="nl-NL" sz="1600" dirty="0" err="1">
                <a:ln>
                  <a:noFill/>
                </a:ln>
                <a:latin typeface="Verdana" panose="020B0604030504040204" pitchFamily="34" charset="0"/>
              </a:rPr>
              <a:t>naar</a:t>
            </a:r>
            <a:r>
              <a:rPr lang="en-US" altLang="nl-NL" sz="1600" dirty="0">
                <a:ln>
                  <a:noFill/>
                </a:ln>
                <a:latin typeface="Verdana" panose="020B0604030504040204" pitchFamily="34" charset="0"/>
              </a:rPr>
              <a:t> je </a:t>
            </a:r>
            <a:r>
              <a:rPr lang="en-US" altLang="nl-NL" sz="1600" dirty="0" err="1">
                <a:ln>
                  <a:noFill/>
                </a:ln>
                <a:latin typeface="Verdana" panose="020B0604030504040204" pitchFamily="34" charset="0"/>
              </a:rPr>
              <a:t>laatste</a:t>
            </a:r>
            <a:r>
              <a:rPr lang="en-US" altLang="nl-NL" sz="1600" dirty="0">
                <a:ln>
                  <a:noFill/>
                </a:ln>
                <a:latin typeface="Verdana" panose="020B0604030504040204" pitchFamily="34" charset="0"/>
              </a:rPr>
              <a:t> 20 scores. </a:t>
            </a:r>
            <a:r>
              <a:rPr lang="en-US" altLang="nl-NL" sz="1600" dirty="0" err="1">
                <a:ln>
                  <a:noFill/>
                </a:ln>
                <a:latin typeface="Verdana" panose="020B0604030504040204" pitchFamily="34" charset="0"/>
              </a:rPr>
              <a:t>En</a:t>
            </a:r>
            <a:r>
              <a:rPr lang="en-US" altLang="nl-NL" sz="1600" dirty="0">
                <a:ln>
                  <a:noFill/>
                </a:ln>
                <a:latin typeface="Verdana" panose="020B0604030504040204" pitchFamily="34" charset="0"/>
              </a:rPr>
              <a:t> </a:t>
            </a:r>
            <a:r>
              <a:rPr lang="en-US" altLang="nl-NL" sz="1600" dirty="0" err="1">
                <a:ln>
                  <a:noFill/>
                </a:ln>
                <a:latin typeface="Verdana" panose="020B0604030504040204" pitchFamily="34" charset="0"/>
              </a:rPr>
              <a:t>daar</a:t>
            </a:r>
            <a:r>
              <a:rPr lang="en-US" altLang="nl-NL" sz="1600" dirty="0">
                <a:ln>
                  <a:noFill/>
                </a:ln>
                <a:latin typeface="Verdana" panose="020B0604030504040204" pitchFamily="34" charset="0"/>
              </a:rPr>
              <a:t> </a:t>
            </a:r>
            <a:r>
              <a:rPr lang="en-US" altLang="nl-NL" sz="1600" dirty="0" err="1">
                <a:ln>
                  <a:noFill/>
                </a:ln>
                <a:latin typeface="Verdana" panose="020B0604030504040204" pitchFamily="34" charset="0"/>
              </a:rPr>
              <a:t>pakt</a:t>
            </a:r>
            <a:r>
              <a:rPr lang="en-US" altLang="nl-NL" sz="1600" dirty="0">
                <a:ln>
                  <a:noFill/>
                </a:ln>
                <a:latin typeface="Verdana" panose="020B0604030504040204" pitchFamily="34" charset="0"/>
              </a:rPr>
              <a:t> de computer de </a:t>
            </a:r>
            <a:r>
              <a:rPr lang="en-US" altLang="nl-NL" sz="1600" dirty="0" err="1">
                <a:ln>
                  <a:noFill/>
                </a:ln>
                <a:latin typeface="Verdana" panose="020B0604030504040204" pitchFamily="34" charset="0"/>
              </a:rPr>
              <a:t>beste</a:t>
            </a:r>
            <a:r>
              <a:rPr lang="en-US" altLang="nl-NL" sz="1600" dirty="0">
                <a:ln>
                  <a:noFill/>
                </a:ln>
                <a:latin typeface="Verdana" panose="020B0604030504040204" pitchFamily="34" charset="0"/>
              </a:rPr>
              <a:t> 8 </a:t>
            </a:r>
            <a:r>
              <a:rPr lang="en-US" altLang="nl-NL" sz="1600" dirty="0" err="1">
                <a:ln>
                  <a:noFill/>
                </a:ln>
                <a:latin typeface="Verdana" panose="020B0604030504040204" pitchFamily="34" charset="0"/>
              </a:rPr>
              <a:t>dagresultaten</a:t>
            </a:r>
            <a:r>
              <a:rPr lang="en-US" altLang="nl-NL" sz="1600" dirty="0">
                <a:ln>
                  <a:noFill/>
                </a:ln>
                <a:latin typeface="Verdana" panose="020B0604030504040204" pitchFamily="34" charset="0"/>
              </a:rPr>
              <a:t> van.</a:t>
            </a:r>
          </a:p>
          <a:p>
            <a:pPr>
              <a:lnSpc>
                <a:spcPct val="150000"/>
              </a:lnSpc>
              <a:spcBef>
                <a:spcPct val="0"/>
              </a:spcBef>
              <a:buFont typeface="Arial" panose="020B0604020202020204" pitchFamily="34" charset="0"/>
              <a:buChar char="•"/>
            </a:pPr>
            <a:endParaRPr lang="en-US" altLang="nl-NL" sz="1600" dirty="0">
              <a:ln>
                <a:noFill/>
              </a:ln>
              <a:latin typeface="Verdana" panose="020B0604030504040204" pitchFamily="34" charset="0"/>
            </a:endParaRPr>
          </a:p>
          <a:p>
            <a:pPr>
              <a:lnSpc>
                <a:spcPct val="150000"/>
              </a:lnSpc>
              <a:spcBef>
                <a:spcPct val="0"/>
              </a:spcBef>
              <a:buFont typeface="Arial" panose="020B0604020202020204" pitchFamily="34" charset="0"/>
              <a:buChar char="•"/>
            </a:pPr>
            <a:r>
              <a:rPr lang="en-US" altLang="nl-NL" sz="1600" dirty="0">
                <a:ln>
                  <a:noFill/>
                </a:ln>
                <a:latin typeface="Verdana" panose="020B0604030504040204" pitchFamily="34" charset="0"/>
              </a:rPr>
              <a:t>Je WHS-handicap is het </a:t>
            </a:r>
            <a:r>
              <a:rPr lang="en-US" altLang="nl-NL" sz="1600" dirty="0" err="1">
                <a:ln>
                  <a:noFill/>
                </a:ln>
                <a:latin typeface="Verdana" panose="020B0604030504040204" pitchFamily="34" charset="0"/>
              </a:rPr>
              <a:t>gemiddelde</a:t>
            </a:r>
            <a:r>
              <a:rPr lang="en-US" altLang="nl-NL" sz="1600" dirty="0">
                <a:ln>
                  <a:noFill/>
                </a:ln>
                <a:latin typeface="Verdana" panose="020B0604030504040204" pitchFamily="34" charset="0"/>
              </a:rPr>
              <a:t> van de </a:t>
            </a:r>
            <a:r>
              <a:rPr lang="en-US" altLang="nl-NL" sz="1600" dirty="0" err="1">
                <a:ln>
                  <a:noFill/>
                </a:ln>
                <a:latin typeface="Verdana" panose="020B0604030504040204" pitchFamily="34" charset="0"/>
              </a:rPr>
              <a:t>beste</a:t>
            </a:r>
            <a:r>
              <a:rPr lang="en-US" altLang="nl-NL" sz="1600" dirty="0">
                <a:ln>
                  <a:noFill/>
                </a:ln>
                <a:latin typeface="Verdana" panose="020B0604030504040204" pitchFamily="34" charset="0"/>
              </a:rPr>
              <a:t> 8 van de </a:t>
            </a:r>
            <a:r>
              <a:rPr lang="en-US" altLang="nl-NL" sz="1600" dirty="0" err="1">
                <a:ln>
                  <a:noFill/>
                </a:ln>
                <a:latin typeface="Verdana" panose="020B0604030504040204" pitchFamily="34" charset="0"/>
              </a:rPr>
              <a:t>laatste</a:t>
            </a:r>
            <a:r>
              <a:rPr lang="en-US" altLang="nl-NL" sz="1600" dirty="0">
                <a:ln>
                  <a:noFill/>
                </a:ln>
                <a:latin typeface="Verdana" panose="020B0604030504040204" pitchFamily="34" charset="0"/>
              </a:rPr>
              <a:t> 20 </a:t>
            </a:r>
            <a:r>
              <a:rPr lang="en-US" altLang="nl-NL" sz="1600" dirty="0" err="1">
                <a:ln>
                  <a:noFill/>
                </a:ln>
                <a:latin typeface="Verdana" panose="020B0604030504040204" pitchFamily="34" charset="0"/>
              </a:rPr>
              <a:t>dagresultaten</a:t>
            </a:r>
            <a:r>
              <a:rPr lang="en-US" altLang="nl-NL" sz="1600" dirty="0">
                <a:ln>
                  <a:noFill/>
                </a:ln>
                <a:latin typeface="Verdana" panose="020B0604030504040204" pitchFamily="34" charset="0"/>
              </a:rPr>
              <a:t>.</a:t>
            </a: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a:p>
            <a:pPr marL="0" indent="0">
              <a:lnSpc>
                <a:spcPct val="150000"/>
              </a:lnSpc>
              <a:spcBef>
                <a:spcPct val="0"/>
              </a:spcBef>
              <a:buNone/>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b="1"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dirty="0">
              <a:ln>
                <a:noFill/>
              </a:ln>
              <a:latin typeface="Verdana" panose="020B0604030504040204" pitchFamily="34" charset="0"/>
            </a:endParaRPr>
          </a:p>
          <a:p>
            <a:pPr lvl="1">
              <a:lnSpc>
                <a:spcPct val="150000"/>
              </a:lnSpc>
              <a:spcBef>
                <a:spcPct val="0"/>
              </a:spcBef>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3" name="Afbeelding 2">
            <a:extLst>
              <a:ext uri="{FF2B5EF4-FFF2-40B4-BE49-F238E27FC236}">
                <a16:creationId xmlns:a16="http://schemas.microsoft.com/office/drawing/2014/main" id="{F19FA622-B40F-454D-BC20-A4FBBCA55C0A}"/>
              </a:ext>
            </a:extLst>
          </p:cNvPr>
          <p:cNvPicPr>
            <a:picLocks noChangeAspect="1"/>
          </p:cNvPicPr>
          <p:nvPr/>
        </p:nvPicPr>
        <p:blipFill>
          <a:blip r:embed="rId4"/>
          <a:stretch>
            <a:fillRect/>
          </a:stretch>
        </p:blipFill>
        <p:spPr>
          <a:xfrm>
            <a:off x="6071246" y="491468"/>
            <a:ext cx="1737593" cy="4441825"/>
          </a:xfrm>
          <a:prstGeom prst="rect">
            <a:avLst/>
          </a:prstGeom>
        </p:spPr>
      </p:pic>
    </p:spTree>
    <p:extLst>
      <p:ext uri="{BB962C8B-B14F-4D97-AF65-F5344CB8AC3E}">
        <p14:creationId xmlns:p14="http://schemas.microsoft.com/office/powerpoint/2010/main" val="3616931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
            <a:ext cx="9144000" cy="844550"/>
          </a:xfrm>
        </p:spPr>
        <p:txBody>
          <a:bodyPr/>
          <a:lstStyle/>
          <a:p>
            <a:pPr>
              <a:spcBef>
                <a:spcPct val="0"/>
              </a:spcBef>
            </a:pPr>
            <a:r>
              <a:rPr lang="en-US" altLang="nl-NL" sz="2400" dirty="0">
                <a:ln>
                  <a:noFill/>
                </a:ln>
                <a:latin typeface="Georgia" panose="02040502050405020303" pitchFamily="18" charset="0"/>
              </a:rPr>
              <a:t>“Handicap record”</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1" y="701676"/>
            <a:ext cx="5254804" cy="4449433"/>
          </a:xfrm>
        </p:spPr>
        <p:txBody>
          <a:bodyPr/>
          <a:lstStyle/>
          <a:p>
            <a:pPr marL="0" indent="0">
              <a:lnSpc>
                <a:spcPct val="150000"/>
              </a:lnSpc>
              <a:spcBef>
                <a:spcPct val="0"/>
              </a:spcBef>
              <a:buNone/>
            </a:pPr>
            <a:r>
              <a:rPr lang="nl-NL" sz="1600" dirty="0"/>
              <a:t>Dit is een handicapgeschiedenis van een speler. In de rechterkolom staan de laatste 20 </a:t>
            </a:r>
            <a:r>
              <a:rPr lang="nl-NL" sz="1600" dirty="0" err="1"/>
              <a:t>dagresultaten</a:t>
            </a:r>
            <a:r>
              <a:rPr lang="nl-NL" sz="1600" dirty="0"/>
              <a:t> (“score </a:t>
            </a:r>
            <a:r>
              <a:rPr lang="nl-NL" sz="1600" dirty="0" err="1"/>
              <a:t>differential</a:t>
            </a:r>
            <a:r>
              <a:rPr lang="nl-NL" sz="1600" dirty="0"/>
              <a:t>” in het Engels). De beste 8 </a:t>
            </a:r>
            <a:r>
              <a:rPr lang="nl-NL" sz="1600" dirty="0" err="1"/>
              <a:t>dagresulaten</a:t>
            </a:r>
            <a:r>
              <a:rPr lang="nl-NL" sz="1600" dirty="0"/>
              <a:t> zijn in het blauw gearceerd.</a:t>
            </a:r>
          </a:p>
          <a:p>
            <a:pPr marL="0" indent="0">
              <a:lnSpc>
                <a:spcPct val="150000"/>
              </a:lnSpc>
              <a:spcBef>
                <a:spcPct val="0"/>
              </a:spcBef>
              <a:buNone/>
            </a:pPr>
            <a:endParaRPr lang="nl-NL" sz="1600" dirty="0"/>
          </a:p>
          <a:p>
            <a:pPr marL="0" indent="0">
              <a:lnSpc>
                <a:spcPct val="150000"/>
              </a:lnSpc>
              <a:spcBef>
                <a:spcPct val="0"/>
              </a:spcBef>
              <a:buNone/>
            </a:pPr>
            <a:r>
              <a:rPr lang="nl-NL" sz="1600" dirty="0"/>
              <a:t>De handicap van een speler is het gemiddelde van de beste 8 </a:t>
            </a:r>
            <a:r>
              <a:rPr lang="nl-NL" sz="1600" dirty="0" err="1"/>
              <a:t>dagresultaten</a:t>
            </a:r>
            <a:r>
              <a:rPr lang="nl-NL" sz="1600" dirty="0"/>
              <a:t> van de laatste 20 ronden.</a:t>
            </a:r>
          </a:p>
          <a:p>
            <a:pPr>
              <a:lnSpc>
                <a:spcPct val="150000"/>
              </a:lnSpc>
              <a:spcBef>
                <a:spcPct val="0"/>
              </a:spcBef>
              <a:buFont typeface="Arial" panose="020B0604020202020204" pitchFamily="34" charset="0"/>
              <a:buChar char="•"/>
            </a:pPr>
            <a:endParaRPr lang="en-US" altLang="nl-NL" sz="1400" dirty="0">
              <a:ln>
                <a:noFill/>
              </a:ln>
              <a:latin typeface="Verdana" panose="020B0604030504040204" pitchFamily="34" charset="0"/>
              <a:ea typeface="Verdana"/>
              <a:cs typeface="Verdana"/>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spcBef>
                <a:spcPct val="0"/>
              </a:spcBef>
              <a:buNone/>
            </a:pPr>
            <a:endParaRPr lang="en-US" altLang="nl-NL" dirty="0">
              <a:ln>
                <a:noFill/>
              </a:ln>
              <a:latin typeface="Verdana" panose="020B0604030504040204" pitchFamily="34" charset="0"/>
              <a:ea typeface="Verdana" panose="020B0604030504040204" pitchFamily="34" charset="0"/>
              <a:cs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a typeface="Verdana" panose="020B0604030504040204" pitchFamily="34" charset="0"/>
              <a:cs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b="1" dirty="0">
              <a:ln>
                <a:noFill/>
              </a:ln>
              <a:latin typeface="Verdana" panose="020B0604030504040204" pitchFamily="34" charset="0"/>
              <a:ea typeface="Verdana" panose="020B0604030504040204" pitchFamily="34" charset="0"/>
              <a:cs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a typeface="Verdana" panose="020B0604030504040204" pitchFamily="34" charset="0"/>
              <a:cs typeface="Verdana" panose="020B0604030504040204" pitchFamily="34" charset="0"/>
            </a:endParaRPr>
          </a:p>
          <a:p>
            <a:pPr lvl="1">
              <a:lnSpc>
                <a:spcPct val="150000"/>
              </a:lnSpc>
              <a:spcBef>
                <a:spcPct val="0"/>
              </a:spcBef>
            </a:pPr>
            <a:endParaRPr lang="en-US" altLang="nl-NL" dirty="0">
              <a:ln>
                <a:noFill/>
              </a:ln>
              <a:latin typeface="Verdana" panose="020B0604030504040204" pitchFamily="34" charset="0"/>
              <a:ea typeface="Verdana" panose="020B0604030504040204" pitchFamily="34" charset="0"/>
              <a:cs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a typeface="Verdana" panose="020B0604030504040204" pitchFamily="34" charset="0"/>
              <a:cs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6" name="Afbeelding 5">
            <a:extLst>
              <a:ext uri="{FF2B5EF4-FFF2-40B4-BE49-F238E27FC236}">
                <a16:creationId xmlns:a16="http://schemas.microsoft.com/office/drawing/2014/main" id="{E5E91ED9-67D1-4EE0-9969-2B97BBF463CF}"/>
              </a:ext>
            </a:extLst>
          </p:cNvPr>
          <p:cNvPicPr>
            <a:picLocks noChangeAspect="1"/>
          </p:cNvPicPr>
          <p:nvPr/>
        </p:nvPicPr>
        <p:blipFill>
          <a:blip r:embed="rId4"/>
          <a:stretch>
            <a:fillRect/>
          </a:stretch>
        </p:blipFill>
        <p:spPr>
          <a:xfrm>
            <a:off x="5254803" y="284005"/>
            <a:ext cx="2796997" cy="4627883"/>
          </a:xfrm>
          <a:prstGeom prst="rect">
            <a:avLst/>
          </a:prstGeom>
        </p:spPr>
      </p:pic>
    </p:spTree>
    <p:extLst>
      <p:ext uri="{BB962C8B-B14F-4D97-AF65-F5344CB8AC3E}">
        <p14:creationId xmlns:p14="http://schemas.microsoft.com/office/powerpoint/2010/main" val="1581334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0"/>
            <a:ext cx="7698383" cy="642687"/>
          </a:xfrm>
        </p:spPr>
        <p:txBody>
          <a:bodyPr/>
          <a:lstStyle/>
          <a:p>
            <a:pPr>
              <a:spcBef>
                <a:spcPct val="0"/>
              </a:spcBef>
            </a:pPr>
            <a:r>
              <a:rPr lang="nl-NL" sz="2400" dirty="0"/>
              <a:t>De transitie van EGA- naar WHS-handicaps</a:t>
            </a:r>
            <a:endParaRPr lang="nl-NL" altLang="nl-NL" sz="2400" dirty="0">
              <a:ln>
                <a:noFill/>
              </a:ln>
              <a:latin typeface="Georgia" panose="02040502050405020303" pitchFamily="18" charset="0"/>
            </a:endParaRP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820486"/>
            <a:ext cx="8921262" cy="4323014"/>
          </a:xfrm>
        </p:spPr>
        <p:txBody>
          <a:bodyPr/>
          <a:lstStyle/>
          <a:p>
            <a:pPr marL="0" indent="0">
              <a:buNone/>
            </a:pPr>
            <a:r>
              <a:rPr lang="nl-NL" sz="1600" dirty="0"/>
              <a:t>Bij de invoering van het WHS rekent de computer je eerste WHS-handicap uit op basis van je scores tot 1 maart. Je te verwachten WHS-handicap is vanaf 4 januari zichtbaar op je digitale NGF-pas. Welke scores van jou worden gebruikt bij het berekenen van je eerste WHS-handicap?</a:t>
            </a:r>
          </a:p>
          <a:p>
            <a:endParaRPr lang="nl-NL" sz="1600" dirty="0"/>
          </a:p>
          <a:p>
            <a:r>
              <a:rPr lang="nl-NL" sz="1600" dirty="0"/>
              <a:t>Alle Q scores vanaf 2016.</a:t>
            </a:r>
          </a:p>
          <a:p>
            <a:endParaRPr lang="nl-NL" altLang="nl-NL" sz="1600" dirty="0">
              <a:ln>
                <a:noFill/>
              </a:ln>
              <a:latin typeface=" verdana"/>
            </a:endParaRPr>
          </a:p>
          <a:p>
            <a:r>
              <a:rPr lang="nl-NL" sz="1600" dirty="0"/>
              <a:t>We beginnen de WHS-handicapberekening vanaf jouw oudste score in de database, ongeacht of er 8, 18, 28 of 88 scores in je handicap-record staan.</a:t>
            </a:r>
          </a:p>
          <a:p>
            <a:endParaRPr lang="nl-NL" sz="1600" dirty="0"/>
          </a:p>
          <a:p>
            <a:r>
              <a:rPr lang="nl-NL" sz="1600" dirty="0"/>
              <a:t>Bij 20 of meer scores wordt je handicap bepaald door de beste 8 </a:t>
            </a:r>
            <a:r>
              <a:rPr lang="nl-NL" sz="1600" dirty="0" err="1"/>
              <a:t>dagresultaten</a:t>
            </a:r>
            <a:r>
              <a:rPr lang="nl-NL" sz="1600" dirty="0"/>
              <a:t> van je laatste 20 scores.</a:t>
            </a:r>
          </a:p>
          <a:p>
            <a:pPr marL="0" indent="0">
              <a:buNone/>
            </a:pPr>
            <a:endParaRPr lang="nl-NL" sz="1600" dirty="0"/>
          </a:p>
          <a:p>
            <a:r>
              <a:rPr lang="nl-NL" sz="1600" dirty="0"/>
              <a:t>Bij minder dan 20 scores volgen we een tabel. </a:t>
            </a:r>
          </a:p>
          <a:p>
            <a:endParaRPr lang="nl-NL" sz="1500" dirty="0"/>
          </a:p>
          <a:p>
            <a:pPr marL="0" indent="0">
              <a:lnSpc>
                <a:spcPct val="150000"/>
              </a:lnSpc>
              <a:spcBef>
                <a:spcPct val="0"/>
              </a:spcBef>
              <a:buNone/>
            </a:pPr>
            <a:endParaRPr lang="nl-NL" altLang="nl-NL" sz="1400" dirty="0">
              <a:ln>
                <a:noFill/>
              </a:ln>
              <a:latin typeface=" verdana"/>
            </a:endParaRPr>
          </a:p>
          <a:p>
            <a:pPr>
              <a:lnSpc>
                <a:spcPct val="150000"/>
              </a:lnSpc>
              <a:spcBef>
                <a:spcPct val="0"/>
              </a:spcBef>
              <a:buFont typeface="Arial" panose="020B0604020202020204" pitchFamily="34" charset="0"/>
              <a:buChar char="•"/>
            </a:pPr>
            <a:endParaRPr lang="nl-NL" altLang="nl-NL" sz="1000"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nl-NL" altLang="nl-NL" sz="1000" dirty="0">
              <a:ln>
                <a:noFill/>
              </a:ln>
              <a:latin typeface="Verdana" panose="020B0604030504040204" pitchFamily="34" charset="0"/>
            </a:endParaRPr>
          </a:p>
          <a:p>
            <a:pPr lvl="1">
              <a:lnSpc>
                <a:spcPct val="150000"/>
              </a:lnSpc>
              <a:spcBef>
                <a:spcPct val="0"/>
              </a:spcBef>
            </a:pPr>
            <a:endParaRPr lang="nl-NL"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nl-NL" altLang="nl-NL" dirty="0">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549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0"/>
            <a:ext cx="9144000" cy="844551"/>
          </a:xfrm>
        </p:spPr>
        <p:txBody>
          <a:bodyPr/>
          <a:lstStyle/>
          <a:p>
            <a:pPr>
              <a:spcBef>
                <a:spcPct val="0"/>
              </a:spcBef>
            </a:pPr>
            <a:r>
              <a:rPr lang="en-US" altLang="nl-NL" sz="2400" dirty="0" err="1">
                <a:ln>
                  <a:noFill/>
                </a:ln>
                <a:latin typeface="Georgia" panose="02040502050405020303" pitchFamily="18" charset="0"/>
              </a:rPr>
              <a:t>Waarom</a:t>
            </a:r>
            <a:r>
              <a:rPr lang="en-US" altLang="nl-NL" sz="2400" dirty="0">
                <a:ln>
                  <a:noFill/>
                </a:ln>
                <a:latin typeface="Georgia" panose="02040502050405020303" pitchFamily="18" charset="0"/>
              </a:rPr>
              <a:t> het </a:t>
            </a:r>
            <a:r>
              <a:rPr lang="en-US" altLang="nl-NL" sz="2400" dirty="0" err="1">
                <a:ln>
                  <a:noFill/>
                </a:ln>
                <a:latin typeface="Georgia" panose="02040502050405020303" pitchFamily="18" charset="0"/>
              </a:rPr>
              <a:t>Wereld</a:t>
            </a:r>
            <a:r>
              <a:rPr lang="en-US" altLang="nl-NL" sz="2400" dirty="0">
                <a:ln>
                  <a:noFill/>
                </a:ln>
                <a:latin typeface="Georgia" panose="02040502050405020303" pitchFamily="18" charset="0"/>
              </a:rPr>
              <a:t> Handicap </a:t>
            </a:r>
            <a:r>
              <a:rPr lang="en-US" altLang="nl-NL" sz="2400" dirty="0" err="1">
                <a:ln>
                  <a:noFill/>
                </a:ln>
                <a:latin typeface="Georgia" panose="02040502050405020303" pitchFamily="18" charset="0"/>
              </a:rPr>
              <a:t>Systeem</a:t>
            </a:r>
            <a:r>
              <a:rPr lang="en-US" altLang="nl-NL" sz="2400" dirty="0">
                <a:ln>
                  <a:noFill/>
                </a:ln>
                <a:latin typeface="Georgia" panose="02040502050405020303" pitchFamily="18" charset="0"/>
              </a:rPr>
              <a:t> (WHS)?</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871037"/>
            <a:ext cx="8550442" cy="3867150"/>
          </a:xfrm>
        </p:spPr>
        <p:txBody>
          <a:bodyPr/>
          <a:lstStyle/>
          <a:p>
            <a:pPr lvl="1">
              <a:lnSpc>
                <a:spcPct val="150000"/>
              </a:lnSpc>
              <a:spcBef>
                <a:spcPct val="0"/>
              </a:spcBef>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7" name="Text Placeholder 5">
            <a:extLst>
              <a:ext uri="{FF2B5EF4-FFF2-40B4-BE49-F238E27FC236}">
                <a16:creationId xmlns:a16="http://schemas.microsoft.com/office/drawing/2014/main" id="{2DE847DA-9A61-478A-A9B9-794B4E3F0CFB}"/>
              </a:ext>
            </a:extLst>
          </p:cNvPr>
          <p:cNvSpPr txBox="1">
            <a:spLocks noChangeArrowheads="1"/>
          </p:cNvSpPr>
          <p:nvPr/>
        </p:nvSpPr>
        <p:spPr bwMode="auto">
          <a:xfrm>
            <a:off x="128337" y="871037"/>
            <a:ext cx="4238848" cy="3954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noAutofit/>
          </a:bodyPr>
          <a:lstStyle>
            <a:lvl1pPr marL="171450" indent="-171450" algn="l" defTabSz="457200" rtl="0" eaLnBrk="1" fontAlgn="base" hangingPunct="1">
              <a:spcBef>
                <a:spcPts val="0"/>
              </a:spcBef>
              <a:spcAft>
                <a:spcPct val="0"/>
              </a:spcAft>
              <a:buClr>
                <a:srgbClr val="F87613"/>
              </a:buClr>
              <a:buFont typeface="Arial"/>
              <a:buChar char="•"/>
              <a:defRPr sz="1200" kern="1200" baseline="0">
                <a:ln w="19050" cmpd="sng">
                  <a:noFill/>
                </a:ln>
                <a:solidFill>
                  <a:srgbClr val="2A64A2"/>
                </a:solidFill>
                <a:latin typeface="Verdana"/>
                <a:ea typeface="+mn-ea"/>
                <a:cs typeface="+mn-cs"/>
              </a:defRPr>
            </a:lvl1pPr>
            <a:lvl2pPr marL="0" indent="0" algn="l" defTabSz="457200" rtl="0" eaLnBrk="1" fontAlgn="base" hangingPunct="1">
              <a:spcBef>
                <a:spcPts val="1200"/>
              </a:spcBef>
              <a:spcAft>
                <a:spcPct val="0"/>
              </a:spcAft>
              <a:buFontTx/>
              <a:buNone/>
              <a:defRPr sz="1000" kern="1200" baseline="0">
                <a:ln>
                  <a:noFill/>
                </a:ln>
                <a:solidFill>
                  <a:srgbClr val="2964A2"/>
                </a:solidFill>
                <a:latin typeface="Verdana"/>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spcBef>
                <a:spcPct val="0"/>
              </a:spcBef>
              <a:buFont typeface="Arial" panose="020B0604020202020204" pitchFamily="34" charset="0"/>
              <a:buChar char="•"/>
            </a:pPr>
            <a:r>
              <a:rPr lang="en-US" altLang="nl-NL" sz="1600" dirty="0" err="1">
                <a:ln>
                  <a:noFill/>
                </a:ln>
                <a:latin typeface="Verdana" panose="020B0604030504040204" pitchFamily="34" charset="0"/>
              </a:rPr>
              <a:t>Eén</a:t>
            </a:r>
            <a:r>
              <a:rPr lang="en-US" altLang="nl-NL" sz="1600" dirty="0">
                <a:ln>
                  <a:noFill/>
                </a:ln>
                <a:latin typeface="Verdana" panose="020B0604030504040204" pitchFamily="34" charset="0"/>
              </a:rPr>
              <a:t> </a:t>
            </a:r>
            <a:r>
              <a:rPr lang="en-US" altLang="nl-NL" sz="1600" dirty="0" err="1">
                <a:ln>
                  <a:noFill/>
                </a:ln>
                <a:latin typeface="Verdana" panose="020B0604030504040204" pitchFamily="34" charset="0"/>
              </a:rPr>
              <a:t>systeem</a:t>
            </a:r>
            <a:r>
              <a:rPr lang="en-US" altLang="nl-NL" sz="1600" dirty="0">
                <a:ln>
                  <a:noFill/>
                </a:ln>
                <a:latin typeface="Verdana" panose="020B0604030504040204" pitchFamily="34" charset="0"/>
              </a:rPr>
              <a:t>.</a:t>
            </a:r>
          </a:p>
          <a:p>
            <a:pPr marL="0" indent="0">
              <a:lnSpc>
                <a:spcPct val="150000"/>
              </a:lnSpc>
              <a:spcBef>
                <a:spcPct val="0"/>
              </a:spcBef>
              <a:buNone/>
            </a:pPr>
            <a:endParaRPr lang="en-US" altLang="nl-NL" sz="1600" dirty="0">
              <a:ln>
                <a:noFill/>
              </a:ln>
              <a:latin typeface="Verdana" panose="020B0604030504040204" pitchFamily="34" charset="0"/>
            </a:endParaRPr>
          </a:p>
          <a:p>
            <a:pPr>
              <a:lnSpc>
                <a:spcPct val="150000"/>
              </a:lnSpc>
              <a:spcBef>
                <a:spcPct val="0"/>
              </a:spcBef>
              <a:buFont typeface="Arial" panose="020B0604020202020204" pitchFamily="34" charset="0"/>
              <a:buChar char="•"/>
            </a:pPr>
            <a:r>
              <a:rPr lang="en-US" altLang="nl-NL" sz="1600" dirty="0" err="1">
                <a:ln>
                  <a:noFill/>
                </a:ln>
                <a:latin typeface="Verdana" panose="020B0604030504040204" pitchFamily="34" charset="0"/>
              </a:rPr>
              <a:t>Eén</a:t>
            </a:r>
            <a:r>
              <a:rPr lang="en-US" altLang="nl-NL" sz="1600" dirty="0">
                <a:ln>
                  <a:noFill/>
                </a:ln>
                <a:latin typeface="Verdana" panose="020B0604030504040204" pitchFamily="34" charset="0"/>
              </a:rPr>
              <a:t> </a:t>
            </a:r>
            <a:r>
              <a:rPr lang="en-US" altLang="nl-NL" sz="1600" dirty="0" err="1">
                <a:ln>
                  <a:noFill/>
                </a:ln>
                <a:latin typeface="Verdana" panose="020B0604030504040204" pitchFamily="34" charset="0"/>
              </a:rPr>
              <a:t>uniforme</a:t>
            </a:r>
            <a:r>
              <a:rPr lang="en-US" altLang="nl-NL" sz="1600" dirty="0">
                <a:ln>
                  <a:noFill/>
                </a:ln>
                <a:latin typeface="Verdana" panose="020B0604030504040204" pitchFamily="34" charset="0"/>
              </a:rPr>
              <a:t> </a:t>
            </a:r>
            <a:r>
              <a:rPr lang="en-US" altLang="nl-NL" sz="1600" dirty="0" err="1">
                <a:ln>
                  <a:noFill/>
                </a:ln>
                <a:latin typeface="Verdana" panose="020B0604030504040204" pitchFamily="34" charset="0"/>
              </a:rPr>
              <a:t>berekening</a:t>
            </a:r>
            <a:r>
              <a:rPr lang="en-US" altLang="nl-NL" sz="1600" dirty="0">
                <a:ln>
                  <a:noFill/>
                </a:ln>
                <a:latin typeface="Verdana" panose="020B0604030504040204" pitchFamily="34" charset="0"/>
              </a:rPr>
              <a:t>.</a:t>
            </a:r>
          </a:p>
          <a:p>
            <a:pPr marL="0" indent="0">
              <a:lnSpc>
                <a:spcPct val="150000"/>
              </a:lnSpc>
              <a:spcBef>
                <a:spcPct val="0"/>
              </a:spcBef>
              <a:buNone/>
            </a:pPr>
            <a:endParaRPr lang="en-US" altLang="nl-NL" sz="1600" dirty="0">
              <a:ln>
                <a:noFill/>
              </a:ln>
              <a:latin typeface="Verdana" panose="020B0604030504040204" pitchFamily="34" charset="0"/>
            </a:endParaRPr>
          </a:p>
          <a:p>
            <a:pPr>
              <a:lnSpc>
                <a:spcPct val="150000"/>
              </a:lnSpc>
              <a:spcBef>
                <a:spcPct val="0"/>
              </a:spcBef>
              <a:buFont typeface="Arial" panose="020B0604020202020204" pitchFamily="34" charset="0"/>
              <a:buChar char="•"/>
            </a:pPr>
            <a:r>
              <a:rPr lang="en-US" altLang="nl-NL" sz="1600" dirty="0">
                <a:ln>
                  <a:noFill/>
                </a:ln>
                <a:latin typeface="Verdana" panose="020B0604030504040204" pitchFamily="34" charset="0"/>
              </a:rPr>
              <a:t>Scores </a:t>
            </a:r>
            <a:r>
              <a:rPr lang="en-US" altLang="nl-NL" sz="1600" dirty="0" err="1">
                <a:ln>
                  <a:noFill/>
                </a:ln>
                <a:latin typeface="Verdana" panose="020B0604030504040204" pitchFamily="34" charset="0"/>
              </a:rPr>
              <a:t>gemaakt</a:t>
            </a:r>
            <a:r>
              <a:rPr lang="en-US" altLang="nl-NL" sz="1600" dirty="0">
                <a:ln>
                  <a:noFill/>
                </a:ln>
                <a:latin typeface="Verdana" panose="020B0604030504040204" pitchFamily="34" charset="0"/>
              </a:rPr>
              <a:t> in elk land van de </a:t>
            </a:r>
            <a:r>
              <a:rPr lang="en-US" altLang="nl-NL" sz="1600" dirty="0" err="1">
                <a:ln>
                  <a:noFill/>
                </a:ln>
                <a:latin typeface="Verdana" panose="020B0604030504040204" pitchFamily="34" charset="0"/>
              </a:rPr>
              <a:t>wereld</a:t>
            </a:r>
            <a:r>
              <a:rPr lang="en-US" altLang="nl-NL" sz="1600" dirty="0">
                <a:ln>
                  <a:noFill/>
                </a:ln>
                <a:latin typeface="Verdana" panose="020B0604030504040204" pitchFamily="34" charset="0"/>
              </a:rPr>
              <a:t> </a:t>
            </a:r>
            <a:r>
              <a:rPr lang="en-US" altLang="nl-NL" sz="1600" dirty="0" err="1">
                <a:ln>
                  <a:noFill/>
                </a:ln>
                <a:latin typeface="Verdana" panose="020B0604030504040204" pitchFamily="34" charset="0"/>
              </a:rPr>
              <a:t>kunnen</a:t>
            </a:r>
            <a:r>
              <a:rPr lang="en-US" altLang="nl-NL" sz="1600" dirty="0">
                <a:ln>
                  <a:noFill/>
                </a:ln>
                <a:latin typeface="Verdana" panose="020B0604030504040204" pitchFamily="34" charset="0"/>
              </a:rPr>
              <a:t> </a:t>
            </a:r>
            <a:r>
              <a:rPr lang="en-US" altLang="nl-NL" sz="1600" dirty="0" err="1">
                <a:ln>
                  <a:noFill/>
                </a:ln>
                <a:latin typeface="Verdana" panose="020B0604030504040204" pitchFamily="34" charset="0"/>
              </a:rPr>
              <a:t>worden</a:t>
            </a:r>
            <a:r>
              <a:rPr lang="en-US" altLang="nl-NL" sz="1600" dirty="0">
                <a:ln>
                  <a:noFill/>
                </a:ln>
                <a:latin typeface="Verdana" panose="020B0604030504040204" pitchFamily="34" charset="0"/>
              </a:rPr>
              <a:t> </a:t>
            </a:r>
            <a:r>
              <a:rPr lang="en-US" altLang="nl-NL" sz="1600" dirty="0" err="1">
                <a:ln>
                  <a:noFill/>
                </a:ln>
                <a:latin typeface="Verdana" panose="020B0604030504040204" pitchFamily="34" charset="0"/>
              </a:rPr>
              <a:t>ingeleverd</a:t>
            </a:r>
            <a:r>
              <a:rPr lang="en-US" altLang="nl-NL" sz="1600" dirty="0">
                <a:ln>
                  <a:noFill/>
                </a:ln>
                <a:latin typeface="Verdana" panose="020B0604030504040204" pitchFamily="34" charset="0"/>
              </a:rPr>
              <a:t>.</a:t>
            </a:r>
          </a:p>
          <a:p>
            <a:pPr>
              <a:lnSpc>
                <a:spcPct val="150000"/>
              </a:lnSpc>
              <a:spcBef>
                <a:spcPct val="0"/>
              </a:spcBef>
              <a:buFont typeface="Arial" panose="020B0604020202020204" pitchFamily="34" charset="0"/>
              <a:buChar char="•"/>
            </a:pPr>
            <a:endParaRPr lang="en-US" altLang="nl-NL" sz="1600" dirty="0">
              <a:ln>
                <a:noFill/>
              </a:ln>
              <a:latin typeface="Verdana" panose="020B0604030504040204" pitchFamily="34" charset="0"/>
            </a:endParaRPr>
          </a:p>
          <a:p>
            <a:pPr>
              <a:lnSpc>
                <a:spcPct val="150000"/>
              </a:lnSpc>
              <a:spcBef>
                <a:spcPct val="0"/>
              </a:spcBef>
              <a:buFont typeface="Arial" panose="020B0604020202020204" pitchFamily="34" charset="0"/>
              <a:buChar char="•"/>
            </a:pPr>
            <a:r>
              <a:rPr lang="en-US" altLang="nl-NL" sz="1600" dirty="0" err="1">
                <a:ln>
                  <a:noFill/>
                </a:ln>
                <a:latin typeface="Verdana" panose="020B0604030504040204" pitchFamily="34" charset="0"/>
              </a:rPr>
              <a:t>Maximale</a:t>
            </a:r>
            <a:r>
              <a:rPr lang="en-US" altLang="nl-NL" sz="1600" dirty="0">
                <a:ln>
                  <a:noFill/>
                </a:ln>
                <a:latin typeface="Verdana" panose="020B0604030504040204" pitchFamily="34" charset="0"/>
              </a:rPr>
              <a:t> hcp: 54,0.</a:t>
            </a:r>
          </a:p>
          <a:p>
            <a:pPr marL="0" indent="0">
              <a:lnSpc>
                <a:spcPct val="150000"/>
              </a:lnSpc>
              <a:spcBef>
                <a:spcPct val="0"/>
              </a:spcBef>
              <a:buNone/>
            </a:pPr>
            <a:endParaRPr lang="en-US" altLang="nl-NL" dirty="0">
              <a:ln>
                <a:noFill/>
              </a:ln>
              <a:latin typeface="Verdana" panose="020B0604030504040204" pitchFamily="34" charset="0"/>
            </a:endParaRPr>
          </a:p>
          <a:p>
            <a:pPr marL="0" indent="0">
              <a:lnSpc>
                <a:spcPct val="150000"/>
              </a:lnSpc>
              <a:spcBef>
                <a:spcPct val="0"/>
              </a:spcBef>
              <a:buNone/>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b="1"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dirty="0">
              <a:ln>
                <a:noFill/>
              </a:ln>
              <a:latin typeface="Verdana" panose="020B0604030504040204" pitchFamily="34" charset="0"/>
            </a:endParaRPr>
          </a:p>
          <a:p>
            <a:pPr lvl="1">
              <a:lnSpc>
                <a:spcPct val="150000"/>
              </a:lnSpc>
              <a:spcBef>
                <a:spcPct val="0"/>
              </a:spcBef>
            </a:pPr>
            <a:endParaRPr lang="en-US" altLang="nl-NL" dirty="0">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p:txBody>
      </p:sp>
      <p:pic>
        <p:nvPicPr>
          <p:cNvPr id="4" name="Afbeelding 3" descr="Afbeelding met jong, koelkast, computer&#10;&#10;Automatisch gegenereerde beschrijving">
            <a:extLst>
              <a:ext uri="{FF2B5EF4-FFF2-40B4-BE49-F238E27FC236}">
                <a16:creationId xmlns:a16="http://schemas.microsoft.com/office/drawing/2014/main" id="{800EC43C-0825-4DD8-8125-7BF19D47B652}"/>
              </a:ext>
            </a:extLst>
          </p:cNvPr>
          <p:cNvPicPr>
            <a:picLocks noChangeAspect="1"/>
          </p:cNvPicPr>
          <p:nvPr/>
        </p:nvPicPr>
        <p:blipFill>
          <a:blip r:embed="rId4"/>
          <a:stretch>
            <a:fillRect/>
          </a:stretch>
        </p:blipFill>
        <p:spPr>
          <a:xfrm>
            <a:off x="4495522" y="1253410"/>
            <a:ext cx="4153573" cy="3395649"/>
          </a:xfrm>
          <a:prstGeom prst="rect">
            <a:avLst/>
          </a:prstGeom>
        </p:spPr>
      </p:pic>
    </p:spTree>
    <p:extLst>
      <p:ext uri="{BB962C8B-B14F-4D97-AF65-F5344CB8AC3E}">
        <p14:creationId xmlns:p14="http://schemas.microsoft.com/office/powerpoint/2010/main" val="3958047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9022"/>
            <a:ext cx="9144000" cy="666751"/>
          </a:xfrm>
        </p:spPr>
        <p:txBody>
          <a:bodyPr/>
          <a:lstStyle/>
          <a:p>
            <a:pPr>
              <a:spcBef>
                <a:spcPct val="0"/>
              </a:spcBef>
            </a:pPr>
            <a:r>
              <a:rPr lang="en-US" altLang="nl-NL" sz="2400" dirty="0" err="1">
                <a:ln>
                  <a:noFill/>
                </a:ln>
                <a:latin typeface="Georgia" panose="02040502050405020303" pitchFamily="18" charset="0"/>
              </a:rPr>
              <a:t>Tabel</a:t>
            </a:r>
            <a:r>
              <a:rPr lang="en-US" altLang="nl-NL" sz="2400" dirty="0">
                <a:ln>
                  <a:noFill/>
                </a:ln>
                <a:latin typeface="Georgia" panose="02040502050405020303" pitchFamily="18" charset="0"/>
              </a:rPr>
              <a:t> </a:t>
            </a:r>
            <a:r>
              <a:rPr lang="en-US" altLang="nl-NL" sz="2400" dirty="0" err="1">
                <a:ln>
                  <a:noFill/>
                </a:ln>
                <a:latin typeface="Georgia" panose="02040502050405020303" pitchFamily="18" charset="0"/>
              </a:rPr>
              <a:t>voor</a:t>
            </a:r>
            <a:r>
              <a:rPr lang="en-US" altLang="nl-NL" sz="2400" dirty="0">
                <a:ln>
                  <a:noFill/>
                </a:ln>
                <a:latin typeface="Georgia" panose="02040502050405020303" pitchFamily="18" charset="0"/>
              </a:rPr>
              <a:t> het </a:t>
            </a:r>
            <a:r>
              <a:rPr lang="en-US" altLang="nl-NL" sz="2400" dirty="0" err="1">
                <a:ln>
                  <a:noFill/>
                </a:ln>
                <a:latin typeface="Georgia" panose="02040502050405020303" pitchFamily="18" charset="0"/>
              </a:rPr>
              <a:t>berekenen</a:t>
            </a:r>
            <a:r>
              <a:rPr lang="en-US" altLang="nl-NL" sz="2400" dirty="0">
                <a:ln>
                  <a:noFill/>
                </a:ln>
                <a:latin typeface="Georgia" panose="02040502050405020303" pitchFamily="18" charset="0"/>
              </a:rPr>
              <a:t> van </a:t>
            </a:r>
            <a:r>
              <a:rPr lang="en-US" altLang="nl-NL" sz="2400" dirty="0" err="1">
                <a:ln>
                  <a:noFill/>
                </a:ln>
                <a:latin typeface="Georgia" panose="02040502050405020303" pitchFamily="18" charset="0"/>
              </a:rPr>
              <a:t>een</a:t>
            </a:r>
            <a:r>
              <a:rPr lang="en-US" altLang="nl-NL" sz="2400" dirty="0">
                <a:ln>
                  <a:noFill/>
                </a:ln>
                <a:latin typeface="Georgia" panose="02040502050405020303" pitchFamily="18" charset="0"/>
              </a:rPr>
              <a:t> WHS-handicap</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871037"/>
            <a:ext cx="8550442" cy="3867150"/>
          </a:xfrm>
        </p:spPr>
        <p:txBody>
          <a:bodyPr/>
          <a:lstStyle/>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lvl="1">
              <a:lnSpc>
                <a:spcPct val="150000"/>
              </a:lnSpc>
              <a:spcBef>
                <a:spcPct val="0"/>
              </a:spcBef>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graphicFrame>
        <p:nvGraphicFramePr>
          <p:cNvPr id="6" name="Table 1">
            <a:extLst>
              <a:ext uri="{FF2B5EF4-FFF2-40B4-BE49-F238E27FC236}">
                <a16:creationId xmlns:a16="http://schemas.microsoft.com/office/drawing/2014/main" id="{98FF2C81-3ECB-4D4F-8F5F-FE382A8D6F54}"/>
              </a:ext>
            </a:extLst>
          </p:cNvPr>
          <p:cNvGraphicFramePr>
            <a:graphicFrameLocks noGrp="1" noChangeAspect="1"/>
          </p:cNvGraphicFramePr>
          <p:nvPr>
            <p:extLst>
              <p:ext uri="{D42A27DB-BD31-4B8C-83A1-F6EECF244321}">
                <p14:modId xmlns:p14="http://schemas.microsoft.com/office/powerpoint/2010/main" val="4176476983"/>
              </p:ext>
            </p:extLst>
          </p:nvPr>
        </p:nvGraphicFramePr>
        <p:xfrm>
          <a:off x="361950" y="965046"/>
          <a:ext cx="8301749" cy="3773141"/>
        </p:xfrm>
        <a:graphic>
          <a:graphicData uri="http://schemas.openxmlformats.org/drawingml/2006/table">
            <a:tbl>
              <a:tblPr firstRow="1" firstCol="1" bandRow="1">
                <a:tableStyleId>{7DF18680-E054-41AD-8BC1-D1AEF772440D}</a:tableStyleId>
              </a:tblPr>
              <a:tblGrid>
                <a:gridCol w="3038544">
                  <a:extLst>
                    <a:ext uri="{9D8B030D-6E8A-4147-A177-3AD203B41FA5}">
                      <a16:colId xmlns:a16="http://schemas.microsoft.com/office/drawing/2014/main" val="3252956049"/>
                    </a:ext>
                  </a:extLst>
                </a:gridCol>
                <a:gridCol w="3826408">
                  <a:extLst>
                    <a:ext uri="{9D8B030D-6E8A-4147-A177-3AD203B41FA5}">
                      <a16:colId xmlns:a16="http://schemas.microsoft.com/office/drawing/2014/main" val="3053046821"/>
                    </a:ext>
                  </a:extLst>
                </a:gridCol>
                <a:gridCol w="1436797">
                  <a:extLst>
                    <a:ext uri="{9D8B030D-6E8A-4147-A177-3AD203B41FA5}">
                      <a16:colId xmlns:a16="http://schemas.microsoft.com/office/drawing/2014/main" val="3969839884"/>
                    </a:ext>
                  </a:extLst>
                </a:gridCol>
              </a:tblGrid>
              <a:tr h="733197">
                <a:tc>
                  <a:txBody>
                    <a:bodyPr/>
                    <a:lstStyle/>
                    <a:p>
                      <a:pPr marL="0" marR="0" algn="ctr" hangingPunct="0">
                        <a:lnSpc>
                          <a:spcPct val="107000"/>
                        </a:lnSpc>
                        <a:spcBef>
                          <a:spcPts val="300"/>
                        </a:spcBef>
                        <a:spcAft>
                          <a:spcPts val="300"/>
                        </a:spcAft>
                      </a:pPr>
                      <a:r>
                        <a:rPr lang="en-US" sz="1400" err="1">
                          <a:solidFill>
                            <a:srgbClr val="214F91"/>
                          </a:solidFill>
                          <a:effectLst/>
                          <a:latin typeface="Verdana" panose="020B0604030504040204" pitchFamily="34" charset="0"/>
                          <a:ea typeface="Verdana" panose="020B0604030504040204" pitchFamily="34" charset="0"/>
                        </a:rPr>
                        <a:t>Aantal</a:t>
                      </a:r>
                      <a:r>
                        <a:rPr lang="en-US" sz="1400">
                          <a:solidFill>
                            <a:srgbClr val="214F91"/>
                          </a:solidFill>
                          <a:effectLst/>
                          <a:latin typeface="Verdana" panose="020B0604030504040204" pitchFamily="34" charset="0"/>
                          <a:ea typeface="Verdana" panose="020B0604030504040204" pitchFamily="34" charset="0"/>
                        </a:rPr>
                        <a:t> </a:t>
                      </a:r>
                      <a:r>
                        <a:rPr lang="en-US" sz="1400" err="1">
                          <a:solidFill>
                            <a:srgbClr val="214F91"/>
                          </a:solidFill>
                          <a:effectLst/>
                          <a:latin typeface="Verdana" panose="020B0604030504040204" pitchFamily="34" charset="0"/>
                          <a:ea typeface="Verdana" panose="020B0604030504040204" pitchFamily="34" charset="0"/>
                        </a:rPr>
                        <a:t>dagresultaten</a:t>
                      </a:r>
                      <a:r>
                        <a:rPr lang="en-US" sz="1400">
                          <a:solidFill>
                            <a:srgbClr val="214F91"/>
                          </a:solidFill>
                          <a:effectLst/>
                          <a:latin typeface="Verdana" panose="020B0604030504040204" pitchFamily="34" charset="0"/>
                          <a:ea typeface="Verdana" panose="020B0604030504040204" pitchFamily="34" charset="0"/>
                        </a:rPr>
                        <a:t> (SD) in handicapoverzicht</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rgbClr val="009FDF">
                        <a:alpha val="54000"/>
                      </a:srgbClr>
                    </a:solidFill>
                  </a:tcPr>
                </a:tc>
                <a:tc>
                  <a:txBody>
                    <a:bodyPr/>
                    <a:lstStyle/>
                    <a:p>
                      <a:pPr marL="0" marR="0" algn="ctr" hangingPunct="0">
                        <a:lnSpc>
                          <a:spcPct val="107000"/>
                        </a:lnSpc>
                        <a:spcBef>
                          <a:spcPts val="300"/>
                        </a:spcBef>
                        <a:spcAft>
                          <a:spcPts val="300"/>
                        </a:spcAft>
                      </a:pPr>
                      <a:r>
                        <a:rPr lang="en-US" sz="1400" err="1">
                          <a:solidFill>
                            <a:srgbClr val="214F91"/>
                          </a:solidFill>
                          <a:effectLst/>
                          <a:latin typeface="Verdana" panose="020B0604030504040204" pitchFamily="34" charset="0"/>
                          <a:ea typeface="Verdana" panose="020B0604030504040204" pitchFamily="34" charset="0"/>
                        </a:rPr>
                        <a:t>Dagresultaten</a:t>
                      </a:r>
                      <a:r>
                        <a:rPr lang="en-US" sz="1400">
                          <a:solidFill>
                            <a:srgbClr val="214F91"/>
                          </a:solidFill>
                          <a:effectLst/>
                          <a:latin typeface="Verdana" panose="020B0604030504040204" pitchFamily="34" charset="0"/>
                          <a:ea typeface="Verdana" panose="020B0604030504040204" pitchFamily="34" charset="0"/>
                        </a:rPr>
                        <a:t> (SD) die </a:t>
                      </a:r>
                      <a:r>
                        <a:rPr lang="en-US" sz="1400" err="1">
                          <a:solidFill>
                            <a:srgbClr val="214F91"/>
                          </a:solidFill>
                          <a:effectLst/>
                          <a:latin typeface="Verdana" panose="020B0604030504040204" pitchFamily="34" charset="0"/>
                          <a:ea typeface="Verdana" panose="020B0604030504040204" pitchFamily="34" charset="0"/>
                        </a:rPr>
                        <a:t>voor</a:t>
                      </a:r>
                      <a:r>
                        <a:rPr lang="en-US" sz="1400">
                          <a:solidFill>
                            <a:srgbClr val="214F91"/>
                          </a:solidFill>
                          <a:effectLst/>
                          <a:latin typeface="Verdana" panose="020B0604030504040204" pitchFamily="34" charset="0"/>
                          <a:ea typeface="Verdana" panose="020B0604030504040204" pitchFamily="34" charset="0"/>
                        </a:rPr>
                        <a:t> de </a:t>
                      </a:r>
                      <a:r>
                        <a:rPr lang="en-US" sz="1400" err="1">
                          <a:solidFill>
                            <a:srgbClr val="214F91"/>
                          </a:solidFill>
                          <a:effectLst/>
                          <a:latin typeface="Verdana" panose="020B0604030504040204" pitchFamily="34" charset="0"/>
                          <a:ea typeface="Verdana" panose="020B0604030504040204" pitchFamily="34" charset="0"/>
                        </a:rPr>
                        <a:t>handicapberekening</a:t>
                      </a:r>
                      <a:r>
                        <a:rPr lang="en-US" sz="1400">
                          <a:solidFill>
                            <a:srgbClr val="214F91"/>
                          </a:solidFill>
                          <a:effectLst/>
                          <a:latin typeface="Verdana" panose="020B0604030504040204" pitchFamily="34" charset="0"/>
                          <a:ea typeface="Verdana" panose="020B0604030504040204" pitchFamily="34" charset="0"/>
                        </a:rPr>
                        <a:t> </a:t>
                      </a:r>
                      <a:r>
                        <a:rPr lang="en-US" sz="1400" err="1">
                          <a:solidFill>
                            <a:srgbClr val="214F91"/>
                          </a:solidFill>
                          <a:effectLst/>
                          <a:latin typeface="Verdana" panose="020B0604030504040204" pitchFamily="34" charset="0"/>
                          <a:ea typeface="Verdana" panose="020B0604030504040204" pitchFamily="34" charset="0"/>
                        </a:rPr>
                        <a:t>worden</a:t>
                      </a:r>
                      <a:r>
                        <a:rPr lang="en-US" sz="1400">
                          <a:solidFill>
                            <a:srgbClr val="214F91"/>
                          </a:solidFill>
                          <a:effectLst/>
                          <a:latin typeface="Verdana" panose="020B0604030504040204" pitchFamily="34" charset="0"/>
                          <a:ea typeface="Verdana" panose="020B0604030504040204" pitchFamily="34" charset="0"/>
                        </a:rPr>
                        <a:t> </a:t>
                      </a:r>
                      <a:r>
                        <a:rPr lang="en-US" sz="1400" err="1">
                          <a:solidFill>
                            <a:srgbClr val="214F91"/>
                          </a:solidFill>
                          <a:effectLst/>
                          <a:latin typeface="Verdana" panose="020B0604030504040204" pitchFamily="34" charset="0"/>
                          <a:ea typeface="Verdana" panose="020B0604030504040204" pitchFamily="34" charset="0"/>
                        </a:rPr>
                        <a:t>gebruikt</a:t>
                      </a:r>
                      <a:r>
                        <a:rPr lang="en-US" sz="1400">
                          <a:solidFill>
                            <a:srgbClr val="214F91"/>
                          </a:solidFill>
                          <a:effectLst/>
                          <a:latin typeface="Verdana" panose="020B0604030504040204" pitchFamily="34" charset="0"/>
                          <a:ea typeface="Verdana" panose="020B0604030504040204" pitchFamily="34" charset="0"/>
                        </a:rPr>
                        <a:t> </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rgbClr val="009FDF">
                        <a:alpha val="54000"/>
                      </a:srgbClr>
                    </a:solidFill>
                  </a:tcPr>
                </a:tc>
                <a:tc>
                  <a:txBody>
                    <a:bodyPr/>
                    <a:lstStyle/>
                    <a:p>
                      <a:pPr marL="0" marR="0" algn="ctr" hangingPunct="0">
                        <a:lnSpc>
                          <a:spcPct val="107000"/>
                        </a:lnSpc>
                        <a:spcBef>
                          <a:spcPts val="300"/>
                        </a:spcBef>
                        <a:spcAft>
                          <a:spcPts val="300"/>
                        </a:spcAft>
                      </a:pPr>
                      <a:r>
                        <a:rPr lang="en-US" sz="1400" err="1">
                          <a:solidFill>
                            <a:srgbClr val="214F91"/>
                          </a:solidFill>
                          <a:effectLst/>
                          <a:latin typeface="Verdana" panose="020B0604030504040204" pitchFamily="34" charset="0"/>
                          <a:ea typeface="Verdana" panose="020B0604030504040204" pitchFamily="34" charset="0"/>
                        </a:rPr>
                        <a:t>Aanpassing</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rgbClr val="009FDF">
                        <a:alpha val="54000"/>
                      </a:srgbClr>
                    </a:solidFill>
                  </a:tcPr>
                </a:tc>
                <a:extLst>
                  <a:ext uri="{0D108BD9-81ED-4DB2-BD59-A6C34878D82A}">
                    <a16:rowId xmlns:a16="http://schemas.microsoft.com/office/drawing/2014/main" val="4051243857"/>
                  </a:ext>
                </a:extLst>
              </a:tr>
              <a:tr h="233513">
                <a:tc>
                  <a:txBody>
                    <a:bodyPr/>
                    <a:lstStyle/>
                    <a:p>
                      <a:pPr marL="0" marR="151765" algn="ctr" hangingPunct="0">
                        <a:lnSpc>
                          <a:spcPct val="107000"/>
                        </a:lnSpc>
                        <a:spcBef>
                          <a:spcPts val="280"/>
                        </a:spcBef>
                        <a:spcAft>
                          <a:spcPts val="0"/>
                        </a:spcAft>
                      </a:pPr>
                      <a:r>
                        <a:rPr lang="en-US" sz="1400" b="0" dirty="0">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1</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Dagresultaat</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-2.0</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4000"/>
                      </a:schemeClr>
                    </a:solidFill>
                  </a:tcPr>
                </a:tc>
                <a:extLst>
                  <a:ext uri="{0D108BD9-81ED-4DB2-BD59-A6C34878D82A}">
                    <a16:rowId xmlns:a16="http://schemas.microsoft.com/office/drawing/2014/main" val="758984625"/>
                  </a:ext>
                </a:extLst>
              </a:tr>
              <a:tr h="233513">
                <a:tc>
                  <a:txBody>
                    <a:bodyPr/>
                    <a:lstStyle/>
                    <a:p>
                      <a:pPr marL="0" marR="151765"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2</a:t>
                      </a:r>
                    </a:p>
                  </a:txBody>
                  <a:tcPr marL="0" marR="0" marT="0" marB="0" anchor="ctr">
                    <a:lnT w="12700" cap="flat" cmpd="sng" algn="ctr">
                      <a:solidFill>
                        <a:schemeClr val="tx1"/>
                      </a:solidFill>
                      <a:prstDash val="solid"/>
                      <a:round/>
                      <a:headEnd type="none" w="med" len="med"/>
                      <a:tailEnd type="none" w="med" len="med"/>
                    </a:lnT>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Laagste</a:t>
                      </a:r>
                      <a:r>
                        <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 1</a:t>
                      </a:r>
                    </a:p>
                  </a:txBody>
                  <a:tcPr marL="0" marR="0" marT="0" marB="0" anchor="ctr">
                    <a:lnT w="12700" cap="flat" cmpd="sng" algn="ctr">
                      <a:solidFill>
                        <a:schemeClr val="tx1"/>
                      </a:solidFill>
                      <a:prstDash val="solid"/>
                      <a:round/>
                      <a:headEnd type="none" w="med" len="med"/>
                      <a:tailEnd type="none" w="med" len="med"/>
                    </a:lnT>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-2.0</a:t>
                      </a:r>
                    </a:p>
                  </a:txBody>
                  <a:tcPr marL="0" marR="0" marT="0" marB="0" anchor="ctr">
                    <a:lnT w="12700" cap="flat" cmpd="sng" algn="ctr">
                      <a:solidFill>
                        <a:schemeClr val="tx1"/>
                      </a:solidFill>
                      <a:prstDash val="solid"/>
                      <a:round/>
                      <a:headEnd type="none" w="med" len="med"/>
                      <a:tailEnd type="none" w="med" len="med"/>
                    </a:lnT>
                    <a:solidFill>
                      <a:schemeClr val="bg2">
                        <a:alpha val="54000"/>
                      </a:schemeClr>
                    </a:solidFill>
                  </a:tcPr>
                </a:tc>
                <a:extLst>
                  <a:ext uri="{0D108BD9-81ED-4DB2-BD59-A6C34878D82A}">
                    <a16:rowId xmlns:a16="http://schemas.microsoft.com/office/drawing/2014/main" val="3865781976"/>
                  </a:ext>
                </a:extLst>
              </a:tr>
              <a:tr h="233513">
                <a:tc>
                  <a:txBody>
                    <a:bodyPr/>
                    <a:lstStyle/>
                    <a:p>
                      <a:pPr marL="0" marR="151765"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3</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1</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-2.0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992171933"/>
                  </a:ext>
                </a:extLst>
              </a:tr>
              <a:tr h="233513">
                <a:tc>
                  <a:txBody>
                    <a:bodyPr/>
                    <a:lstStyle/>
                    <a:p>
                      <a:pPr marL="0" marR="149860"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4</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1</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-1.0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2304316006"/>
                  </a:ext>
                </a:extLst>
              </a:tr>
              <a:tr h="234938">
                <a:tc>
                  <a:txBody>
                    <a:bodyPr/>
                    <a:lstStyle/>
                    <a:p>
                      <a:pPr marL="0" marR="151765" algn="ctr" hangingPunct="0">
                        <a:lnSpc>
                          <a:spcPct val="107000"/>
                        </a:lnSpc>
                        <a:spcBef>
                          <a:spcPts val="295"/>
                        </a:spcBef>
                        <a:spcAft>
                          <a:spcPts val="0"/>
                        </a:spcAft>
                      </a:pPr>
                      <a:r>
                        <a:rPr lang="en-US" sz="1400" b="0">
                          <a:solidFill>
                            <a:srgbClr val="214F91"/>
                          </a:solidFill>
                          <a:effectLst/>
                          <a:latin typeface="Verdana" panose="020B0604030504040204" pitchFamily="34" charset="0"/>
                          <a:ea typeface="Verdana" panose="020B0604030504040204" pitchFamily="34" charset="0"/>
                        </a:rPr>
                        <a:t>5</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95"/>
                        </a:spcBef>
                        <a:spcAft>
                          <a:spcPts val="0"/>
                        </a:spcAft>
                      </a:pP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1</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95"/>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3680105583"/>
                  </a:ext>
                </a:extLst>
              </a:tr>
              <a:tr h="233513">
                <a:tc>
                  <a:txBody>
                    <a:bodyPr/>
                    <a:lstStyle/>
                    <a:p>
                      <a:pPr marL="0" marR="149860"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6</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2</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-1.0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3032279817"/>
                  </a:ext>
                </a:extLst>
              </a:tr>
              <a:tr h="233513">
                <a:tc>
                  <a:txBody>
                    <a:bodyPr/>
                    <a:lstStyle/>
                    <a:p>
                      <a:pPr marL="0" marR="150495" indent="8890" algn="ctr" hangingPunct="0">
                        <a:lnSpc>
                          <a:spcPct val="107000"/>
                        </a:lnSpc>
                        <a:spcBef>
                          <a:spcPts val="285"/>
                        </a:spcBef>
                        <a:spcAft>
                          <a:spcPts val="0"/>
                        </a:spcAft>
                      </a:pPr>
                      <a:r>
                        <a:rPr lang="en-US" sz="1400" b="0">
                          <a:solidFill>
                            <a:srgbClr val="214F91"/>
                          </a:solidFill>
                          <a:effectLst/>
                          <a:latin typeface="Verdana" panose="020B0604030504040204" pitchFamily="34" charset="0"/>
                          <a:ea typeface="Verdana" panose="020B0604030504040204" pitchFamily="34" charset="0"/>
                        </a:rPr>
                        <a:t>7 or 8</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5"/>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2</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5"/>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4107933902"/>
                  </a:ext>
                </a:extLst>
              </a:tr>
              <a:tr h="234938">
                <a:tc>
                  <a:txBody>
                    <a:bodyPr/>
                    <a:lstStyle/>
                    <a:p>
                      <a:pPr marL="0" marR="150495" indent="8890"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9 to 11</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3</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1843291293"/>
                  </a:ext>
                </a:extLst>
              </a:tr>
              <a:tr h="233513">
                <a:tc>
                  <a:txBody>
                    <a:bodyPr/>
                    <a:lstStyle/>
                    <a:p>
                      <a:pPr marL="0" marR="150495" indent="8890" algn="ctr" hangingPunct="0">
                        <a:lnSpc>
                          <a:spcPct val="107000"/>
                        </a:lnSpc>
                        <a:spcBef>
                          <a:spcPts val="285"/>
                        </a:spcBef>
                        <a:spcAft>
                          <a:spcPts val="0"/>
                        </a:spcAft>
                      </a:pPr>
                      <a:r>
                        <a:rPr lang="en-US" sz="1400" b="0">
                          <a:solidFill>
                            <a:srgbClr val="214F91"/>
                          </a:solidFill>
                          <a:effectLst/>
                          <a:latin typeface="Verdana" panose="020B0604030504040204" pitchFamily="34" charset="0"/>
                          <a:ea typeface="Verdana" panose="020B0604030504040204" pitchFamily="34" charset="0"/>
                        </a:rPr>
                        <a:t>12 to 14</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5"/>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4</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5"/>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1615215607"/>
                  </a:ext>
                </a:extLst>
              </a:tr>
              <a:tr h="233513">
                <a:tc>
                  <a:txBody>
                    <a:bodyPr/>
                    <a:lstStyle/>
                    <a:p>
                      <a:pPr marL="0" marR="150495" indent="8890"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15 or 16</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5</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4164019530"/>
                  </a:ext>
                </a:extLst>
              </a:tr>
              <a:tr h="234938">
                <a:tc>
                  <a:txBody>
                    <a:bodyPr/>
                    <a:lstStyle/>
                    <a:p>
                      <a:pPr marL="0" marR="150495" indent="8890" algn="ctr" hangingPunct="0">
                        <a:lnSpc>
                          <a:spcPct val="107000"/>
                        </a:lnSpc>
                        <a:spcBef>
                          <a:spcPts val="295"/>
                        </a:spcBef>
                        <a:spcAft>
                          <a:spcPts val="0"/>
                        </a:spcAft>
                      </a:pPr>
                      <a:r>
                        <a:rPr lang="en-US" sz="1400" b="0">
                          <a:solidFill>
                            <a:srgbClr val="214F91"/>
                          </a:solidFill>
                          <a:effectLst/>
                          <a:latin typeface="Verdana" panose="020B0604030504040204" pitchFamily="34" charset="0"/>
                          <a:ea typeface="Verdana" panose="020B0604030504040204" pitchFamily="34" charset="0"/>
                        </a:rPr>
                        <a:t>17 or 18</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95"/>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6</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95"/>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2377569438"/>
                  </a:ext>
                </a:extLst>
              </a:tr>
              <a:tr h="233513">
                <a:tc>
                  <a:txBody>
                    <a:bodyPr/>
                    <a:lstStyle/>
                    <a:p>
                      <a:pPr marL="0" marR="150495" indent="8890"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19</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7</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1922254669"/>
                  </a:ext>
                </a:extLst>
              </a:tr>
              <a:tr h="233513">
                <a:tc>
                  <a:txBody>
                    <a:bodyPr/>
                    <a:lstStyle/>
                    <a:p>
                      <a:pPr marL="0" marR="150495" indent="8890"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20</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8</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dirty="0">
                          <a:solidFill>
                            <a:srgbClr val="214F91"/>
                          </a:solidFill>
                          <a:effectLst/>
                          <a:latin typeface="Verdana" panose="020B0604030504040204" pitchFamily="34" charset="0"/>
                          <a:ea typeface="Verdana" panose="020B0604030504040204" pitchFamily="34" charset="0"/>
                        </a:rPr>
                        <a:t>0</a:t>
                      </a:r>
                      <a:endParaRPr lang="en-US" sz="1400" dirty="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2869239560"/>
                  </a:ext>
                </a:extLst>
              </a:tr>
            </a:tbl>
          </a:graphicData>
        </a:graphic>
      </p:graphicFrame>
    </p:spTree>
    <p:extLst>
      <p:ext uri="{BB962C8B-B14F-4D97-AF65-F5344CB8AC3E}">
        <p14:creationId xmlns:p14="http://schemas.microsoft.com/office/powerpoint/2010/main" val="367021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47458" y="8732"/>
            <a:ext cx="7500542" cy="844550"/>
          </a:xfrm>
        </p:spPr>
        <p:txBody>
          <a:bodyPr/>
          <a:lstStyle/>
          <a:p>
            <a:pPr>
              <a:spcBef>
                <a:spcPct val="0"/>
              </a:spcBef>
            </a:pPr>
            <a:r>
              <a:rPr lang="en-US" altLang="nl-NL" sz="2400">
                <a:ln>
                  <a:noFill/>
                </a:ln>
                <a:latin typeface="Georgia" panose="02040502050405020303" pitchFamily="18" charset="0"/>
              </a:rPr>
              <a:t>Wat </a:t>
            </a:r>
            <a:r>
              <a:rPr lang="en-US" altLang="nl-NL" sz="2400" err="1">
                <a:ln>
                  <a:noFill/>
                </a:ln>
                <a:latin typeface="Georgia" panose="02040502050405020303" pitchFamily="18" charset="0"/>
              </a:rPr>
              <a:t>kunnen</a:t>
            </a:r>
            <a:r>
              <a:rPr lang="en-US" altLang="nl-NL" sz="2400">
                <a:ln>
                  <a:noFill/>
                </a:ln>
                <a:latin typeface="Georgia" panose="02040502050405020303" pitchFamily="18" charset="0"/>
              </a:rPr>
              <a:t> jullie verwachten bij de </a:t>
            </a:r>
            <a:r>
              <a:rPr lang="en-US" altLang="nl-NL" sz="2400" err="1">
                <a:ln>
                  <a:noFill/>
                </a:ln>
                <a:latin typeface="Georgia" panose="02040502050405020303" pitchFamily="18" charset="0"/>
              </a:rPr>
              <a:t>transitie</a:t>
            </a:r>
            <a:r>
              <a:rPr lang="en-US" altLang="nl-NL" sz="2400">
                <a:ln>
                  <a:noFill/>
                </a:ln>
                <a:latin typeface="Georgia" panose="02040502050405020303" pitchFamily="18" charset="0"/>
              </a:rPr>
              <a:t>?</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47458" y="844550"/>
            <a:ext cx="8852702" cy="4121150"/>
          </a:xfrm>
        </p:spPr>
        <p:txBody>
          <a:bodyPr/>
          <a:lstStyle/>
          <a:p>
            <a:pPr>
              <a:lnSpc>
                <a:spcPct val="150000"/>
              </a:lnSpc>
              <a:spcBef>
                <a:spcPct val="0"/>
              </a:spcBef>
            </a:pPr>
            <a:r>
              <a:rPr lang="nl-NL" altLang="nl-NL" sz="1600" dirty="0">
                <a:ln>
                  <a:noFill/>
                </a:ln>
                <a:latin typeface="Verdana" panose="020B0604030504040204" pitchFamily="34" charset="0"/>
                <a:ea typeface="Verdana" panose="020B0604030504040204" pitchFamily="34" charset="0"/>
              </a:rPr>
              <a:t>In het algemeen geldt bij de overgang van EGA- naar WHS-handicaps dat de handicaps van de meeste spelers met één of meer punten omhoog zullen gaan.</a:t>
            </a:r>
          </a:p>
          <a:p>
            <a:pPr>
              <a:lnSpc>
                <a:spcPct val="150000"/>
              </a:lnSpc>
              <a:spcBef>
                <a:spcPct val="0"/>
              </a:spcBef>
            </a:pPr>
            <a:r>
              <a:rPr lang="nl-NL" altLang="nl-NL" sz="1600" dirty="0">
                <a:ln>
                  <a:noFill/>
                </a:ln>
                <a:latin typeface="Verdana" panose="020B0604030504040204" pitchFamily="34" charset="0"/>
                <a:ea typeface="Verdana" panose="020B0604030504040204" pitchFamily="34" charset="0"/>
              </a:rPr>
              <a:t>Uitzondering hierop zijn spelers met een lage handicap, vaak onder de 10, omdat zij in het algemeen vrij constant spelen.</a:t>
            </a:r>
          </a:p>
          <a:p>
            <a:pPr>
              <a:lnSpc>
                <a:spcPct val="150000"/>
              </a:lnSpc>
              <a:spcBef>
                <a:spcPct val="0"/>
              </a:spcBef>
            </a:pPr>
            <a:r>
              <a:rPr lang="nl-NL" altLang="nl-NL" sz="1600" dirty="0">
                <a:ln>
                  <a:noFill/>
                </a:ln>
                <a:latin typeface="Verdana" panose="020B0604030504040204" pitchFamily="34" charset="0"/>
                <a:ea typeface="Verdana" panose="020B0604030504040204" pitchFamily="34" charset="0"/>
              </a:rPr>
              <a:t>Je kunt je toekomstige WHS-handicap niet eenvoudig zelf berekenen maar vanaf 4 januari is je te verwachten WHS-handicap te zien op je digitale NGF-pas.</a:t>
            </a:r>
          </a:p>
          <a:p>
            <a:pPr>
              <a:lnSpc>
                <a:spcPct val="150000"/>
              </a:lnSpc>
              <a:spcBef>
                <a:spcPct val="0"/>
              </a:spcBef>
            </a:pPr>
            <a:endParaRPr lang="nl-NL" altLang="nl-NL" sz="1600" dirty="0">
              <a:ln>
                <a:noFill/>
              </a:ln>
              <a:latin typeface="Verdana" panose="020B0604030504040204" pitchFamily="34" charset="0"/>
              <a:ea typeface="Verdana" panose="020B0604030504040204" pitchFamily="34" charset="0"/>
            </a:endParaRPr>
          </a:p>
          <a:p>
            <a:pPr marL="0" indent="0">
              <a:lnSpc>
                <a:spcPct val="150000"/>
              </a:lnSpc>
              <a:spcBef>
                <a:spcPct val="0"/>
              </a:spcBef>
              <a:buNone/>
            </a:pPr>
            <a:r>
              <a:rPr lang="nl-NL" altLang="nl-NL" sz="1600" dirty="0">
                <a:ln>
                  <a:noFill/>
                </a:ln>
                <a:latin typeface="Verdana" panose="020B0604030504040204" pitchFamily="34" charset="0"/>
                <a:ea typeface="Verdana" panose="020B0604030504040204" pitchFamily="34" charset="0"/>
              </a:rPr>
              <a:t>We laten in de volgende dia’s enkele voorbeelden zien. </a:t>
            </a:r>
            <a:endParaRPr lang="nl-NL" altLang="nl-NL" sz="1400" dirty="0">
              <a:ln>
                <a:noFill/>
              </a:ln>
              <a:latin typeface="Verdana" panose="020B0604030504040204" pitchFamily="34" charset="0"/>
              <a:ea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dirty="0">
              <a:ln>
                <a:noFill/>
              </a:ln>
              <a:latin typeface="Verdana" panose="020B0604030504040204" pitchFamily="34" charset="0"/>
              <a:ea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dirty="0">
              <a:ln>
                <a:noFill/>
              </a:ln>
              <a:latin typeface="Verdana" panose="020B0604030504040204" pitchFamily="34" charset="0"/>
              <a:ea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dirty="0">
              <a:ln>
                <a:noFill/>
              </a:ln>
              <a:latin typeface="Verdana" panose="020B0604030504040204" pitchFamily="34" charset="0"/>
              <a:ea typeface="Verdana" panose="020B0604030504040204" pitchFamily="34" charset="0"/>
            </a:endParaRPr>
          </a:p>
          <a:p>
            <a:pPr lvl="1">
              <a:lnSpc>
                <a:spcPct val="150000"/>
              </a:lnSpc>
              <a:spcBef>
                <a:spcPct val="0"/>
              </a:spcBef>
            </a:pPr>
            <a:endParaRPr lang="nl-NL" altLang="nl-NL" sz="1500" dirty="0">
              <a:latin typeface="Verdana" panose="020B0604030504040204" pitchFamily="34" charset="0"/>
              <a:ea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dirty="0">
              <a:ln>
                <a:noFill/>
              </a:ln>
              <a:latin typeface="Verdana" panose="020B0604030504040204" pitchFamily="34" charset="0"/>
              <a:ea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1775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
            <a:ext cx="9144000" cy="844550"/>
          </a:xfrm>
        </p:spPr>
        <p:txBody>
          <a:bodyPr/>
          <a:lstStyle/>
          <a:p>
            <a:pPr>
              <a:spcBef>
                <a:spcPct val="0"/>
              </a:spcBef>
            </a:pPr>
            <a:r>
              <a:rPr lang="en-US" altLang="nl-NL" sz="2400" err="1">
                <a:ln>
                  <a:noFill/>
                </a:ln>
                <a:latin typeface="Georgia" panose="02040502050405020303" pitchFamily="18" charset="0"/>
              </a:rPr>
              <a:t>Voorbeeld</a:t>
            </a:r>
            <a:r>
              <a:rPr lang="en-US" altLang="nl-NL" sz="2400">
                <a:ln>
                  <a:noFill/>
                </a:ln>
                <a:latin typeface="Georgia" panose="02040502050405020303" pitchFamily="18" charset="0"/>
              </a:rPr>
              <a:t> </a:t>
            </a:r>
            <a:r>
              <a:rPr lang="en-US" altLang="nl-NL" sz="2400" err="1">
                <a:ln>
                  <a:noFill/>
                </a:ln>
                <a:latin typeface="Georgia" panose="02040502050405020303" pitchFamily="18" charset="0"/>
              </a:rPr>
              <a:t>transitie</a:t>
            </a:r>
            <a:r>
              <a:rPr lang="en-US" altLang="nl-NL" sz="2400">
                <a:ln>
                  <a:noFill/>
                </a:ln>
                <a:latin typeface="Georgia" panose="02040502050405020303" pitchFamily="18" charset="0"/>
              </a:rPr>
              <a:t> </a:t>
            </a:r>
            <a:r>
              <a:rPr lang="en-US" altLang="nl-NL" sz="2400" err="1">
                <a:ln>
                  <a:noFill/>
                </a:ln>
                <a:latin typeface="Georgia" panose="02040502050405020303" pitchFamily="18" charset="0"/>
              </a:rPr>
              <a:t>speler</a:t>
            </a:r>
            <a:r>
              <a:rPr lang="en-US" altLang="nl-NL" sz="2400">
                <a:ln>
                  <a:noFill/>
                </a:ln>
                <a:latin typeface="Georgia" panose="02040502050405020303" pitchFamily="18" charset="0"/>
              </a:rPr>
              <a:t> met handicap 35 (&lt;20 </a:t>
            </a:r>
            <a:r>
              <a:rPr lang="en-US" altLang="nl-NL" sz="2400" err="1">
                <a:ln>
                  <a:noFill/>
                </a:ln>
                <a:latin typeface="Georgia" panose="02040502050405020303" pitchFamily="18" charset="0"/>
              </a:rPr>
              <a:t>kaarten</a:t>
            </a:r>
            <a:r>
              <a:rPr lang="en-US" altLang="nl-NL" sz="2400">
                <a:ln>
                  <a:noFill/>
                </a:ln>
                <a:latin typeface="Georgia" panose="02040502050405020303" pitchFamily="18" charset="0"/>
              </a:rPr>
              <a:t>)</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871037"/>
            <a:ext cx="8550442" cy="3867150"/>
          </a:xfrm>
        </p:spPr>
        <p:txBody>
          <a:bodyPr/>
          <a:lstStyle/>
          <a:p>
            <a:pPr marL="0" indent="0">
              <a:lnSpc>
                <a:spcPct val="150000"/>
              </a:lnSpc>
              <a:spcBef>
                <a:spcPct val="0"/>
              </a:spcBef>
              <a:buNone/>
            </a:pPr>
            <a:endParaRPr lang="en-US" altLang="nl-NL" sz="1400">
              <a:ln>
                <a:noFill/>
              </a:ln>
              <a:latin typeface=" verdana"/>
            </a:endParaRPr>
          </a:p>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lvl="1">
              <a:lnSpc>
                <a:spcPct val="150000"/>
              </a:lnSpc>
              <a:spcBef>
                <a:spcPct val="0"/>
              </a:spcBef>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8" name="Picture 1">
            <a:extLst>
              <a:ext uri="{FF2B5EF4-FFF2-40B4-BE49-F238E27FC236}">
                <a16:creationId xmlns:a16="http://schemas.microsoft.com/office/drawing/2014/main" id="{59622250-3B21-DC40-B982-C46B9FD35E1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1189" y="844551"/>
            <a:ext cx="7172934" cy="3893636"/>
          </a:xfrm>
          <a:prstGeom prst="rect">
            <a:avLst/>
          </a:prstGeom>
          <a:noFill/>
          <a:ln>
            <a:noFill/>
          </a:ln>
        </p:spPr>
      </p:pic>
    </p:spTree>
    <p:extLst>
      <p:ext uri="{BB962C8B-B14F-4D97-AF65-F5344CB8AC3E}">
        <p14:creationId xmlns:p14="http://schemas.microsoft.com/office/powerpoint/2010/main" val="179874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0"/>
            <a:ext cx="8143876" cy="1015997"/>
          </a:xfrm>
        </p:spPr>
        <p:txBody>
          <a:bodyPr/>
          <a:lstStyle/>
          <a:p>
            <a:pPr>
              <a:spcBef>
                <a:spcPct val="0"/>
              </a:spcBef>
            </a:pPr>
            <a:r>
              <a:rPr lang="nl-NL" altLang="nl-NL" sz="2400" dirty="0">
                <a:ln>
                  <a:noFill/>
                </a:ln>
                <a:latin typeface="Georgia" panose="02040502050405020303" pitchFamily="18" charset="0"/>
              </a:rPr>
              <a:t>Voorbeeld transitie speler met handicap 18 (&gt;20 scores)</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1015997"/>
            <a:ext cx="8550442" cy="3722190"/>
          </a:xfrm>
        </p:spPr>
        <p:txBody>
          <a:bodyPr/>
          <a:lstStyle/>
          <a:p>
            <a:pPr marL="0" indent="0">
              <a:lnSpc>
                <a:spcPct val="150000"/>
              </a:lnSpc>
              <a:spcBef>
                <a:spcPct val="0"/>
              </a:spcBef>
              <a:buNone/>
            </a:pPr>
            <a:endParaRPr lang="en-US" altLang="nl-NL" sz="1400">
              <a:ln>
                <a:noFill/>
              </a:ln>
              <a:latin typeface=" verdana"/>
            </a:endParaRPr>
          </a:p>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lvl="1">
              <a:lnSpc>
                <a:spcPct val="150000"/>
              </a:lnSpc>
              <a:spcBef>
                <a:spcPct val="0"/>
              </a:spcBef>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10" name="Picture 1">
            <a:extLst>
              <a:ext uri="{FF2B5EF4-FFF2-40B4-BE49-F238E27FC236}">
                <a16:creationId xmlns:a16="http://schemas.microsoft.com/office/drawing/2014/main" id="{F0EF9996-FE77-4ACF-B326-B7D4508EFC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85938" y="843347"/>
            <a:ext cx="7178565" cy="4067489"/>
          </a:xfrm>
          <a:prstGeom prst="rect">
            <a:avLst/>
          </a:prstGeom>
          <a:noFill/>
          <a:ln>
            <a:noFill/>
          </a:ln>
        </p:spPr>
      </p:pic>
    </p:spTree>
    <p:extLst>
      <p:ext uri="{BB962C8B-B14F-4D97-AF65-F5344CB8AC3E}">
        <p14:creationId xmlns:p14="http://schemas.microsoft.com/office/powerpoint/2010/main" val="1169381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
            <a:ext cx="9144000" cy="844550"/>
          </a:xfrm>
        </p:spPr>
        <p:txBody>
          <a:bodyPr/>
          <a:lstStyle/>
          <a:p>
            <a:pPr>
              <a:spcBef>
                <a:spcPct val="0"/>
              </a:spcBef>
            </a:pPr>
            <a:r>
              <a:rPr lang="en-US" altLang="nl-NL" sz="2400" err="1">
                <a:ln>
                  <a:noFill/>
                </a:ln>
                <a:latin typeface="Georgia" panose="02040502050405020303" pitchFamily="18" charset="0"/>
              </a:rPr>
              <a:t>Voorbeeld</a:t>
            </a:r>
            <a:r>
              <a:rPr lang="en-US" altLang="nl-NL" sz="2400">
                <a:ln>
                  <a:noFill/>
                </a:ln>
                <a:latin typeface="Georgia" panose="02040502050405020303" pitchFamily="18" charset="0"/>
              </a:rPr>
              <a:t> </a:t>
            </a:r>
            <a:r>
              <a:rPr lang="en-US" altLang="nl-NL" sz="2400" err="1">
                <a:ln>
                  <a:noFill/>
                </a:ln>
                <a:latin typeface="Georgia" panose="02040502050405020303" pitchFamily="18" charset="0"/>
              </a:rPr>
              <a:t>transitie</a:t>
            </a:r>
            <a:r>
              <a:rPr lang="en-US" altLang="nl-NL" sz="2400">
                <a:ln>
                  <a:noFill/>
                </a:ln>
                <a:latin typeface="Georgia" panose="02040502050405020303" pitchFamily="18" charset="0"/>
              </a:rPr>
              <a:t> </a:t>
            </a:r>
            <a:r>
              <a:rPr lang="en-US" altLang="nl-NL" sz="2400" err="1">
                <a:ln>
                  <a:noFill/>
                </a:ln>
                <a:latin typeface="Georgia" panose="02040502050405020303" pitchFamily="18" charset="0"/>
              </a:rPr>
              <a:t>speler</a:t>
            </a:r>
            <a:r>
              <a:rPr lang="en-US" altLang="nl-NL" sz="2400">
                <a:ln>
                  <a:noFill/>
                </a:ln>
                <a:latin typeface="Georgia" panose="02040502050405020303" pitchFamily="18" charset="0"/>
              </a:rPr>
              <a:t> met handicap 12 (&lt;20 </a:t>
            </a:r>
            <a:r>
              <a:rPr lang="en-US" altLang="nl-NL" sz="2400" err="1">
                <a:ln>
                  <a:noFill/>
                </a:ln>
                <a:latin typeface="Georgia" panose="02040502050405020303" pitchFamily="18" charset="0"/>
              </a:rPr>
              <a:t>kaarten</a:t>
            </a:r>
            <a:r>
              <a:rPr lang="en-US" altLang="nl-NL" sz="2400">
                <a:ln>
                  <a:noFill/>
                </a:ln>
                <a:latin typeface="Georgia" panose="02040502050405020303" pitchFamily="18" charset="0"/>
              </a:rPr>
              <a:t>)</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871037"/>
            <a:ext cx="8550442" cy="3867150"/>
          </a:xfrm>
        </p:spPr>
        <p:txBody>
          <a:bodyPr/>
          <a:lstStyle/>
          <a:p>
            <a:pPr marL="0" indent="0">
              <a:lnSpc>
                <a:spcPct val="150000"/>
              </a:lnSpc>
              <a:spcBef>
                <a:spcPct val="0"/>
              </a:spcBef>
              <a:buNone/>
            </a:pPr>
            <a:endParaRPr lang="en-US" altLang="nl-NL" sz="1400">
              <a:ln>
                <a:noFill/>
              </a:ln>
              <a:latin typeface=" verdana"/>
            </a:endParaRPr>
          </a:p>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lvl="1">
              <a:lnSpc>
                <a:spcPct val="150000"/>
              </a:lnSpc>
              <a:spcBef>
                <a:spcPct val="0"/>
              </a:spcBef>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7" name="Picture 2">
            <a:extLst>
              <a:ext uri="{FF2B5EF4-FFF2-40B4-BE49-F238E27FC236}">
                <a16:creationId xmlns:a16="http://schemas.microsoft.com/office/drawing/2014/main" id="{3786FBE3-392A-0640-9780-6317AC2FDF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1188" y="844551"/>
            <a:ext cx="7345143" cy="4076101"/>
          </a:xfrm>
          <a:prstGeom prst="rect">
            <a:avLst/>
          </a:prstGeom>
          <a:noFill/>
          <a:ln>
            <a:noFill/>
          </a:ln>
        </p:spPr>
      </p:pic>
    </p:spTree>
    <p:extLst>
      <p:ext uri="{BB962C8B-B14F-4D97-AF65-F5344CB8AC3E}">
        <p14:creationId xmlns:p14="http://schemas.microsoft.com/office/powerpoint/2010/main" val="656386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
            <a:ext cx="9144000" cy="844550"/>
          </a:xfrm>
        </p:spPr>
        <p:txBody>
          <a:bodyPr/>
          <a:lstStyle/>
          <a:p>
            <a:pPr>
              <a:spcBef>
                <a:spcPct val="0"/>
              </a:spcBef>
            </a:pPr>
            <a:r>
              <a:rPr lang="en-US" altLang="nl-NL" sz="2400" err="1">
                <a:ln>
                  <a:noFill/>
                </a:ln>
                <a:latin typeface="Georgia" panose="02040502050405020303" pitchFamily="18" charset="0"/>
              </a:rPr>
              <a:t>Voorbeeld</a:t>
            </a:r>
            <a:r>
              <a:rPr lang="en-US" altLang="nl-NL" sz="2400">
                <a:ln>
                  <a:noFill/>
                </a:ln>
                <a:latin typeface="Georgia" panose="02040502050405020303" pitchFamily="18" charset="0"/>
              </a:rPr>
              <a:t> </a:t>
            </a:r>
            <a:r>
              <a:rPr lang="en-US" altLang="nl-NL" sz="2400" err="1">
                <a:ln>
                  <a:noFill/>
                </a:ln>
                <a:latin typeface="Georgia" panose="02040502050405020303" pitchFamily="18" charset="0"/>
              </a:rPr>
              <a:t>transitie</a:t>
            </a:r>
            <a:r>
              <a:rPr lang="en-US" altLang="nl-NL" sz="2400">
                <a:ln>
                  <a:noFill/>
                </a:ln>
                <a:latin typeface="Georgia" panose="02040502050405020303" pitchFamily="18" charset="0"/>
              </a:rPr>
              <a:t> </a:t>
            </a:r>
            <a:r>
              <a:rPr lang="en-US" altLang="nl-NL" sz="2400" err="1">
                <a:ln>
                  <a:noFill/>
                </a:ln>
                <a:latin typeface="Georgia" panose="02040502050405020303" pitchFamily="18" charset="0"/>
              </a:rPr>
              <a:t>speler</a:t>
            </a:r>
            <a:r>
              <a:rPr lang="en-US" altLang="nl-NL" sz="2400">
                <a:ln>
                  <a:noFill/>
                </a:ln>
                <a:latin typeface="Georgia" panose="02040502050405020303" pitchFamily="18" charset="0"/>
              </a:rPr>
              <a:t> met handicap 3 (&gt;20 </a:t>
            </a:r>
            <a:r>
              <a:rPr lang="en-US" altLang="nl-NL" sz="2400" err="1">
                <a:ln>
                  <a:noFill/>
                </a:ln>
                <a:latin typeface="Georgia" panose="02040502050405020303" pitchFamily="18" charset="0"/>
              </a:rPr>
              <a:t>kaarten</a:t>
            </a:r>
            <a:r>
              <a:rPr lang="en-US" altLang="nl-NL" sz="2400">
                <a:ln>
                  <a:noFill/>
                </a:ln>
                <a:latin typeface="Georgia" panose="02040502050405020303" pitchFamily="18" charset="0"/>
              </a:rPr>
              <a:t>)</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871037"/>
            <a:ext cx="8550442" cy="3867150"/>
          </a:xfrm>
        </p:spPr>
        <p:txBody>
          <a:bodyPr/>
          <a:lstStyle/>
          <a:p>
            <a:pPr marL="0" indent="0">
              <a:lnSpc>
                <a:spcPct val="150000"/>
              </a:lnSpc>
              <a:spcBef>
                <a:spcPct val="0"/>
              </a:spcBef>
              <a:buNone/>
            </a:pPr>
            <a:endParaRPr lang="en-US" altLang="nl-NL" sz="1400">
              <a:ln>
                <a:noFill/>
              </a:ln>
              <a:latin typeface=" verdana"/>
            </a:endParaRPr>
          </a:p>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lvl="1">
              <a:lnSpc>
                <a:spcPct val="150000"/>
              </a:lnSpc>
              <a:spcBef>
                <a:spcPct val="0"/>
              </a:spcBef>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8" name="Picture 1">
            <a:extLst>
              <a:ext uri="{FF2B5EF4-FFF2-40B4-BE49-F238E27FC236}">
                <a16:creationId xmlns:a16="http://schemas.microsoft.com/office/drawing/2014/main" id="{9B7C3537-A09E-E84A-B42F-3392DB32E2F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5215" y="871037"/>
            <a:ext cx="7104992" cy="4004845"/>
          </a:xfrm>
          <a:prstGeom prst="rect">
            <a:avLst/>
          </a:prstGeom>
          <a:noFill/>
          <a:ln>
            <a:noFill/>
          </a:ln>
        </p:spPr>
      </p:pic>
    </p:spTree>
    <p:extLst>
      <p:ext uri="{BB962C8B-B14F-4D97-AF65-F5344CB8AC3E}">
        <p14:creationId xmlns:p14="http://schemas.microsoft.com/office/powerpoint/2010/main" val="3017448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47458" y="8732"/>
            <a:ext cx="7500542" cy="844550"/>
          </a:xfrm>
        </p:spPr>
        <p:txBody>
          <a:bodyPr/>
          <a:lstStyle/>
          <a:p>
            <a:pPr>
              <a:spcBef>
                <a:spcPct val="0"/>
              </a:spcBef>
            </a:pPr>
            <a:r>
              <a:rPr lang="en-US" altLang="nl-NL" sz="2400">
                <a:ln>
                  <a:noFill/>
                </a:ln>
                <a:latin typeface="Georgia" panose="02040502050405020303" pitchFamily="18" charset="0"/>
              </a:rPr>
              <a:t>Wat wordt jouw WHS-handicap?</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47458" y="1022350"/>
            <a:ext cx="8852702" cy="4121150"/>
          </a:xfrm>
        </p:spPr>
        <p:txBody>
          <a:bodyPr/>
          <a:lstStyle/>
          <a:p>
            <a:r>
              <a:rPr lang="nl-NL" sz="1600"/>
              <a:t>Al voor de invoering van het Wereld Handicap Systeem, vanaf 4 januari 2021, kun je op de digitale NGF-pas in de app GOLF.NL zien wat op dat moment je te verwachten WHS-handicap is.</a:t>
            </a:r>
          </a:p>
          <a:p>
            <a:pPr marL="0" indent="0">
              <a:buNone/>
            </a:pPr>
            <a:endParaRPr lang="nl-NL" sz="1600"/>
          </a:p>
          <a:p>
            <a:r>
              <a:rPr lang="nl-NL" sz="1600"/>
              <a:t>Je te verwachten WHS-handicap wordt dan getoond naast je EGA-handicap.</a:t>
            </a:r>
          </a:p>
          <a:p>
            <a:endParaRPr lang="nl-NL" sz="1600"/>
          </a:p>
          <a:p>
            <a:r>
              <a:rPr lang="nl-NL" sz="1600"/>
              <a:t>Scores die je inlevert in januari en februari zullen je te verwachten WHS-handicap mogelijk veranderen.</a:t>
            </a:r>
          </a:p>
          <a:p>
            <a:endParaRPr lang="nl-NL" sz="1600"/>
          </a:p>
          <a:p>
            <a:r>
              <a:rPr lang="nl-NL" sz="1600"/>
              <a:t>Tot 1 maart 2021 is je EGA-handicap leidend.</a:t>
            </a:r>
          </a:p>
          <a:p>
            <a:pPr>
              <a:lnSpc>
                <a:spcPct val="150000"/>
              </a:lnSpc>
              <a:spcBef>
                <a:spcPct val="0"/>
              </a:spcBef>
              <a:buFont typeface="Arial" panose="020B0604020202020204" pitchFamily="34" charset="0"/>
              <a:buChar char="•"/>
            </a:pPr>
            <a:endParaRPr lang="nl-NL" altLang="nl-NL" sz="1500">
              <a:ln>
                <a:noFill/>
              </a:ln>
              <a:latin typeface="Verdana" panose="020B0604030504040204" pitchFamily="34" charset="0"/>
              <a:ea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a:ln>
                <a:noFill/>
              </a:ln>
              <a:latin typeface="Verdana" panose="020B0604030504040204" pitchFamily="34" charset="0"/>
              <a:ea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a:ln>
                <a:noFill/>
              </a:ln>
              <a:latin typeface="Verdana" panose="020B0604030504040204" pitchFamily="34" charset="0"/>
              <a:ea typeface="Verdana" panose="020B0604030504040204" pitchFamily="34" charset="0"/>
            </a:endParaRPr>
          </a:p>
          <a:p>
            <a:pPr lvl="1">
              <a:lnSpc>
                <a:spcPct val="150000"/>
              </a:lnSpc>
              <a:spcBef>
                <a:spcPct val="0"/>
              </a:spcBef>
            </a:pPr>
            <a:endParaRPr lang="nl-NL" altLang="nl-NL" sz="1500">
              <a:latin typeface="Verdana" panose="020B0604030504040204" pitchFamily="34" charset="0"/>
              <a:ea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a:ln>
                <a:noFill/>
              </a:ln>
              <a:latin typeface="Verdana" panose="020B0604030504040204" pitchFamily="34" charset="0"/>
              <a:ea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9814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
            <a:ext cx="9144000" cy="844550"/>
          </a:xfrm>
        </p:spPr>
        <p:txBody>
          <a:bodyPr/>
          <a:lstStyle/>
          <a:p>
            <a:pPr>
              <a:spcBef>
                <a:spcPct val="0"/>
              </a:spcBef>
            </a:pPr>
            <a:r>
              <a:rPr lang="en-US" altLang="nl-NL" sz="2400" dirty="0">
                <a:ln>
                  <a:noFill/>
                </a:ln>
                <a:latin typeface="Georgia" panose="02040502050405020303" pitchFamily="18" charset="0"/>
              </a:rPr>
              <a:t>Hoe </a:t>
            </a:r>
            <a:r>
              <a:rPr lang="en-US" altLang="nl-NL" sz="2400" dirty="0" err="1">
                <a:ln>
                  <a:noFill/>
                </a:ln>
                <a:latin typeface="Georgia" panose="02040502050405020303" pitchFamily="18" charset="0"/>
              </a:rPr>
              <a:t>krijg</a:t>
            </a:r>
            <a:r>
              <a:rPr lang="en-US" altLang="nl-NL" sz="2400" dirty="0">
                <a:ln>
                  <a:noFill/>
                </a:ln>
                <a:latin typeface="Georgia" panose="02040502050405020303" pitchFamily="18" charset="0"/>
              </a:rPr>
              <a:t> je </a:t>
            </a:r>
            <a:r>
              <a:rPr lang="en-US" altLang="nl-NL" sz="2400" dirty="0" err="1">
                <a:ln>
                  <a:noFill/>
                </a:ln>
                <a:latin typeface="Georgia" panose="02040502050405020303" pitchFamily="18" charset="0"/>
              </a:rPr>
              <a:t>een</a:t>
            </a:r>
            <a:r>
              <a:rPr lang="en-US" altLang="nl-NL" sz="2400" dirty="0">
                <a:ln>
                  <a:noFill/>
                </a:ln>
                <a:latin typeface="Georgia" panose="02040502050405020303" pitchFamily="18" charset="0"/>
              </a:rPr>
              <a:t> </a:t>
            </a:r>
            <a:r>
              <a:rPr lang="en-US" altLang="nl-NL" sz="2400" dirty="0" err="1">
                <a:ln>
                  <a:noFill/>
                </a:ln>
                <a:latin typeface="Georgia" panose="02040502050405020303" pitchFamily="18" charset="0"/>
              </a:rPr>
              <a:t>betrouwbare</a:t>
            </a:r>
            <a:r>
              <a:rPr lang="en-US" altLang="nl-NL" sz="2400" dirty="0">
                <a:ln>
                  <a:noFill/>
                </a:ln>
                <a:latin typeface="Georgia" panose="02040502050405020303" pitchFamily="18" charset="0"/>
              </a:rPr>
              <a:t> handicap?</a:t>
            </a:r>
          </a:p>
          <a:p>
            <a:pPr>
              <a:spcBef>
                <a:spcPct val="0"/>
              </a:spcBef>
            </a:pPr>
            <a:endParaRPr lang="en-US" altLang="nl-NL" sz="2400" dirty="0">
              <a:ln>
                <a:noFill/>
              </a:ln>
              <a:latin typeface="Georgia" panose="02040502050405020303" pitchFamily="18" charset="0"/>
            </a:endParaRPr>
          </a:p>
          <a:p>
            <a:pPr>
              <a:spcBef>
                <a:spcPct val="0"/>
              </a:spcBef>
            </a:pPr>
            <a:r>
              <a:rPr lang="en-US" altLang="nl-NL" sz="2400" dirty="0" err="1">
                <a:ln>
                  <a:noFill/>
                </a:ln>
                <a:latin typeface="Georgia" panose="02040502050405020303" pitchFamily="18" charset="0"/>
              </a:rPr>
              <a:t>Belangrijk</a:t>
            </a:r>
            <a:r>
              <a:rPr lang="en-US" altLang="nl-NL" sz="2400" dirty="0">
                <a:ln>
                  <a:noFill/>
                </a:ln>
                <a:latin typeface="Georgia" panose="02040502050405020303" pitchFamily="18" charset="0"/>
              </a:rPr>
              <a:t> </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871037"/>
            <a:ext cx="8550442" cy="3867150"/>
          </a:xfrm>
        </p:spPr>
        <p:txBody>
          <a:bodyPr/>
          <a:lstStyle/>
          <a:p>
            <a:pPr marL="0" indent="0">
              <a:buNone/>
            </a:pPr>
            <a:r>
              <a:rPr lang="en-US" altLang="nl-NL" sz="1600" dirty="0">
                <a:ln>
                  <a:noFill/>
                </a:ln>
                <a:latin typeface=" verdana"/>
              </a:rPr>
              <a:t>Lever </a:t>
            </a:r>
            <a:r>
              <a:rPr lang="en-US" altLang="nl-NL" sz="1600" dirty="0" err="1">
                <a:ln>
                  <a:noFill/>
                </a:ln>
                <a:latin typeface=" verdana"/>
              </a:rPr>
              <a:t>zoveel</a:t>
            </a:r>
            <a:r>
              <a:rPr lang="en-US" altLang="nl-NL" sz="1600" dirty="0">
                <a:ln>
                  <a:noFill/>
                </a:ln>
                <a:latin typeface=" verdana"/>
              </a:rPr>
              <a:t> </a:t>
            </a:r>
            <a:r>
              <a:rPr lang="en-US" altLang="nl-NL" sz="1600" dirty="0" err="1">
                <a:ln>
                  <a:noFill/>
                </a:ln>
                <a:latin typeface=" verdana"/>
              </a:rPr>
              <a:t>mogelijk</a:t>
            </a:r>
            <a:r>
              <a:rPr lang="en-US" altLang="nl-NL" sz="1600" dirty="0">
                <a:ln>
                  <a:noFill/>
                </a:ln>
                <a:latin typeface=" verdana"/>
              </a:rPr>
              <a:t> scores in …</a:t>
            </a:r>
          </a:p>
          <a:p>
            <a:pPr marL="0" indent="0">
              <a:buNone/>
            </a:pPr>
            <a:endParaRPr lang="en-US" altLang="nl-NL" sz="1600" dirty="0">
              <a:ln>
                <a:noFill/>
              </a:ln>
              <a:latin typeface=" verdana"/>
            </a:endParaRPr>
          </a:p>
          <a:p>
            <a:r>
              <a:rPr lang="en-US" altLang="nl-NL" sz="1600" dirty="0" err="1">
                <a:ln>
                  <a:noFill/>
                </a:ln>
                <a:latin typeface=" verdana"/>
              </a:rPr>
              <a:t>Vanaf</a:t>
            </a:r>
            <a:r>
              <a:rPr lang="en-US" altLang="nl-NL" sz="1600" dirty="0">
                <a:ln>
                  <a:noFill/>
                </a:ln>
                <a:latin typeface=" verdana"/>
              </a:rPr>
              <a:t> 9 scores </a:t>
            </a:r>
            <a:r>
              <a:rPr lang="nl-NL" altLang="nl-NL" sz="1600" dirty="0">
                <a:ln>
                  <a:noFill/>
                </a:ln>
                <a:latin typeface=" verdana"/>
              </a:rPr>
              <a:t>zal</a:t>
            </a:r>
            <a:r>
              <a:rPr lang="en-US" altLang="nl-NL" sz="1600" dirty="0">
                <a:ln>
                  <a:noFill/>
                </a:ln>
                <a:latin typeface=" verdana"/>
              </a:rPr>
              <a:t> je handicap </a:t>
            </a:r>
            <a:r>
              <a:rPr lang="en-US" altLang="nl-NL" sz="1600" dirty="0" err="1">
                <a:ln>
                  <a:noFill/>
                </a:ln>
                <a:latin typeface=" verdana"/>
              </a:rPr>
              <a:t>een</a:t>
            </a:r>
            <a:r>
              <a:rPr lang="en-US" altLang="nl-NL" sz="1600" dirty="0">
                <a:ln>
                  <a:noFill/>
                </a:ln>
                <a:latin typeface=" verdana"/>
              </a:rPr>
              <a:t> </a:t>
            </a:r>
            <a:r>
              <a:rPr lang="en-US" altLang="nl-NL" sz="1600" dirty="0" err="1">
                <a:ln>
                  <a:noFill/>
                </a:ln>
                <a:latin typeface=" verdana"/>
              </a:rPr>
              <a:t>reële</a:t>
            </a:r>
            <a:r>
              <a:rPr lang="en-US" altLang="nl-NL" sz="1600" dirty="0">
                <a:ln>
                  <a:noFill/>
                </a:ln>
                <a:latin typeface=" verdana"/>
              </a:rPr>
              <a:t> </a:t>
            </a:r>
            <a:r>
              <a:rPr lang="en-US" altLang="nl-NL" sz="1600" dirty="0" err="1">
                <a:ln>
                  <a:noFill/>
                </a:ln>
                <a:latin typeface=" verdana"/>
              </a:rPr>
              <a:t>weergave</a:t>
            </a:r>
            <a:r>
              <a:rPr lang="en-US" altLang="nl-NL" sz="1600" dirty="0">
                <a:ln>
                  <a:noFill/>
                </a:ln>
                <a:latin typeface=" verdana"/>
              </a:rPr>
              <a:t> van je </a:t>
            </a:r>
            <a:r>
              <a:rPr lang="en-US" altLang="nl-NL" sz="1600" dirty="0" err="1">
                <a:ln>
                  <a:noFill/>
                </a:ln>
                <a:latin typeface=" verdana"/>
              </a:rPr>
              <a:t>speelsterkte</a:t>
            </a:r>
            <a:r>
              <a:rPr lang="en-US" altLang="nl-NL" sz="1600" dirty="0">
                <a:ln>
                  <a:noFill/>
                </a:ln>
                <a:latin typeface=" verdana"/>
              </a:rPr>
              <a:t> </a:t>
            </a:r>
            <a:r>
              <a:rPr lang="en-US" altLang="nl-NL" sz="1600" dirty="0" err="1">
                <a:ln>
                  <a:noFill/>
                </a:ln>
                <a:latin typeface=" verdana"/>
              </a:rPr>
              <a:t>zijn</a:t>
            </a:r>
            <a:r>
              <a:rPr lang="en-US" altLang="nl-NL" sz="1600" dirty="0">
                <a:ln>
                  <a:noFill/>
                </a:ln>
                <a:latin typeface=" verdana"/>
              </a:rPr>
              <a:t>.</a:t>
            </a:r>
          </a:p>
          <a:p>
            <a:r>
              <a:rPr lang="en-US" altLang="nl-NL" sz="1600" dirty="0">
                <a:ln>
                  <a:noFill/>
                </a:ln>
                <a:latin typeface=" verdana"/>
              </a:rPr>
              <a:t>Maar 20 scores in je </a:t>
            </a:r>
            <a:r>
              <a:rPr lang="en-US" altLang="nl-NL" sz="1600" dirty="0" err="1">
                <a:ln>
                  <a:noFill/>
                </a:ln>
                <a:latin typeface=" verdana"/>
              </a:rPr>
              <a:t>handicapgeschiedenis</a:t>
            </a:r>
            <a:r>
              <a:rPr lang="en-US" altLang="nl-NL" sz="1600" dirty="0">
                <a:ln>
                  <a:noFill/>
                </a:ln>
                <a:latin typeface=" verdana"/>
              </a:rPr>
              <a:t> is </a:t>
            </a:r>
            <a:r>
              <a:rPr lang="en-US" altLang="nl-NL" sz="1600" dirty="0" err="1">
                <a:ln>
                  <a:noFill/>
                </a:ln>
                <a:latin typeface=" verdana"/>
              </a:rPr>
              <a:t>beter</a:t>
            </a:r>
            <a:r>
              <a:rPr lang="en-US" altLang="nl-NL" sz="1600" dirty="0">
                <a:ln>
                  <a:noFill/>
                </a:ln>
                <a:latin typeface=" verdana"/>
              </a:rPr>
              <a:t>, dan is je handicap </a:t>
            </a:r>
            <a:r>
              <a:rPr lang="en-US" altLang="nl-NL" sz="1600" dirty="0" err="1">
                <a:ln>
                  <a:noFill/>
                </a:ln>
                <a:latin typeface=" verdana"/>
              </a:rPr>
              <a:t>echt</a:t>
            </a:r>
            <a:r>
              <a:rPr lang="en-US" altLang="nl-NL" sz="1600" dirty="0">
                <a:ln>
                  <a:noFill/>
                </a:ln>
                <a:latin typeface=" verdana"/>
              </a:rPr>
              <a:t> </a:t>
            </a:r>
            <a:r>
              <a:rPr lang="en-US" altLang="nl-NL" sz="1600" dirty="0" err="1">
                <a:ln>
                  <a:noFill/>
                </a:ln>
                <a:latin typeface=" verdana"/>
              </a:rPr>
              <a:t>betrouwbaar</a:t>
            </a:r>
            <a:r>
              <a:rPr lang="en-US" altLang="nl-NL" sz="1600" dirty="0">
                <a:ln>
                  <a:noFill/>
                </a:ln>
                <a:latin typeface=" verdana"/>
              </a:rPr>
              <a:t> </a:t>
            </a:r>
            <a:r>
              <a:rPr lang="en-US" altLang="nl-NL" sz="1600" dirty="0" err="1">
                <a:ln>
                  <a:noFill/>
                </a:ln>
                <a:latin typeface=" verdana"/>
              </a:rPr>
              <a:t>en</a:t>
            </a:r>
            <a:r>
              <a:rPr lang="en-US" altLang="nl-NL" sz="1600" dirty="0">
                <a:ln>
                  <a:noFill/>
                </a:ln>
                <a:latin typeface=" verdana"/>
              </a:rPr>
              <a:t> dan </a:t>
            </a:r>
            <a:r>
              <a:rPr lang="en-US" altLang="nl-NL" sz="1600" dirty="0" err="1">
                <a:ln>
                  <a:noFill/>
                </a:ln>
                <a:latin typeface=" verdana"/>
              </a:rPr>
              <a:t>zullen</a:t>
            </a:r>
            <a:r>
              <a:rPr lang="en-US" altLang="nl-NL" sz="1600" dirty="0">
                <a:ln>
                  <a:noFill/>
                </a:ln>
                <a:latin typeface=" verdana"/>
              </a:rPr>
              <a:t> </a:t>
            </a:r>
            <a:r>
              <a:rPr lang="en-US" altLang="nl-NL" sz="1600" dirty="0" err="1">
                <a:ln>
                  <a:noFill/>
                </a:ln>
                <a:latin typeface=" verdana"/>
              </a:rPr>
              <a:t>ook</a:t>
            </a:r>
            <a:r>
              <a:rPr lang="en-US" altLang="nl-NL" sz="1600" dirty="0">
                <a:ln>
                  <a:noFill/>
                </a:ln>
                <a:latin typeface=" verdana"/>
              </a:rPr>
              <a:t> de “</a:t>
            </a:r>
            <a:r>
              <a:rPr lang="en-US" altLang="nl-NL" sz="1600" dirty="0" err="1">
                <a:ln>
                  <a:noFill/>
                </a:ln>
                <a:latin typeface=" verdana"/>
              </a:rPr>
              <a:t>remmechanismen</a:t>
            </a:r>
            <a:r>
              <a:rPr lang="en-US" altLang="nl-NL" sz="1600" dirty="0">
                <a:ln>
                  <a:noFill/>
                </a:ln>
                <a:latin typeface=" verdana"/>
              </a:rPr>
              <a:t>” </a:t>
            </a:r>
            <a:r>
              <a:rPr lang="en-US" altLang="nl-NL" sz="1600" dirty="0" err="1">
                <a:ln>
                  <a:noFill/>
                </a:ln>
                <a:latin typeface=" verdana"/>
              </a:rPr>
              <a:t>gaan</a:t>
            </a:r>
            <a:r>
              <a:rPr lang="en-US" altLang="nl-NL" sz="1600" dirty="0">
                <a:ln>
                  <a:noFill/>
                </a:ln>
                <a:latin typeface=" verdana"/>
              </a:rPr>
              <a:t> </a:t>
            </a:r>
            <a:r>
              <a:rPr lang="en-US" altLang="nl-NL" sz="1600" dirty="0" err="1">
                <a:ln>
                  <a:noFill/>
                </a:ln>
                <a:latin typeface=" verdana"/>
              </a:rPr>
              <a:t>werken</a:t>
            </a:r>
            <a:r>
              <a:rPr lang="en-US" altLang="nl-NL" sz="1600" dirty="0">
                <a:ln>
                  <a:noFill/>
                </a:ln>
                <a:latin typeface=" verdana"/>
              </a:rPr>
              <a:t>.</a:t>
            </a:r>
          </a:p>
          <a:p>
            <a:endParaRPr lang="en-US" altLang="nl-NL" sz="1600" dirty="0">
              <a:ln>
                <a:noFill/>
              </a:ln>
              <a:latin typeface=" verdana"/>
            </a:endParaRPr>
          </a:p>
          <a:p>
            <a:endParaRPr lang="en-US" altLang="nl-NL" sz="1600" dirty="0">
              <a:ln>
                <a:noFill/>
              </a:ln>
              <a:latin typeface=" verdana"/>
            </a:endParaRPr>
          </a:p>
          <a:p>
            <a:pPr>
              <a:spcBef>
                <a:spcPct val="0"/>
              </a:spcBef>
            </a:pPr>
            <a:r>
              <a:rPr lang="nl-NL" altLang="nl-NL" sz="1600" dirty="0">
                <a:ln>
                  <a:noFill/>
                </a:ln>
                <a:latin typeface=" verdana"/>
              </a:rPr>
              <a:t>Lever nu al scores in want die zijn mogelijk medebepalend voor je eerste WHS-handicap. </a:t>
            </a:r>
          </a:p>
          <a:p>
            <a:pPr>
              <a:spcBef>
                <a:spcPct val="0"/>
              </a:spcBef>
            </a:pPr>
            <a:r>
              <a:rPr lang="nl-NL" altLang="nl-NL" sz="1600" dirty="0">
                <a:ln>
                  <a:noFill/>
                </a:ln>
                <a:latin typeface=" verdana"/>
              </a:rPr>
              <a:t>En maak een ronde zo goed mogelijk af! Want een score van 31 </a:t>
            </a:r>
            <a:r>
              <a:rPr lang="nl-NL" altLang="nl-NL" sz="1600" dirty="0" err="1">
                <a:ln>
                  <a:noFill/>
                </a:ln>
                <a:latin typeface=" verdana"/>
              </a:rPr>
              <a:t>Stablefordpunten</a:t>
            </a:r>
            <a:r>
              <a:rPr lang="nl-NL" altLang="nl-NL" sz="1600" dirty="0">
                <a:ln>
                  <a:noFill/>
                </a:ln>
                <a:latin typeface=" verdana"/>
              </a:rPr>
              <a:t> levert een aanzienlijk beter </a:t>
            </a:r>
            <a:r>
              <a:rPr lang="nl-NL" altLang="nl-NL" sz="1600" dirty="0" err="1">
                <a:ln>
                  <a:noFill/>
                </a:ln>
                <a:latin typeface=" verdana"/>
              </a:rPr>
              <a:t>dagresultaat</a:t>
            </a:r>
            <a:r>
              <a:rPr lang="nl-NL" altLang="nl-NL" sz="1600" dirty="0">
                <a:ln>
                  <a:noFill/>
                </a:ln>
                <a:latin typeface=" verdana"/>
              </a:rPr>
              <a:t> op dan een score van 26 </a:t>
            </a:r>
            <a:r>
              <a:rPr lang="nl-NL" altLang="nl-NL" sz="1600" dirty="0" err="1">
                <a:ln>
                  <a:noFill/>
                </a:ln>
                <a:latin typeface=" verdana"/>
              </a:rPr>
              <a:t>Stablefordpunten</a:t>
            </a:r>
            <a:r>
              <a:rPr lang="nl-NL" altLang="nl-NL" sz="1600" dirty="0">
                <a:ln>
                  <a:noFill/>
                </a:ln>
                <a:latin typeface=" verdana"/>
              </a:rPr>
              <a:t>. </a:t>
            </a:r>
            <a:endParaRPr lang="en-US" altLang="nl-NL" sz="1600" dirty="0">
              <a:ln>
                <a:noFill/>
              </a:ln>
              <a:latin typeface=" verdana"/>
            </a:endParaRPr>
          </a:p>
          <a:p>
            <a:endParaRPr lang="nl-NL" sz="1600" dirty="0"/>
          </a:p>
          <a:p>
            <a:pPr>
              <a:lnSpc>
                <a:spcPct val="150000"/>
              </a:lnSpc>
              <a:spcBef>
                <a:spcPct val="0"/>
              </a:spcBef>
              <a:buFont typeface="Wingdings" panose="05000000000000000000" pitchFamily="2" charset="2"/>
              <a:buChar char="§"/>
            </a:pPr>
            <a:endParaRPr lang="en-US" altLang="nl-NL" sz="1600" dirty="0">
              <a:ln>
                <a:noFill/>
              </a:ln>
              <a:latin typeface=" verdana"/>
            </a:endParaRPr>
          </a:p>
          <a:p>
            <a:pPr>
              <a:lnSpc>
                <a:spcPct val="150000"/>
              </a:lnSpc>
              <a:spcBef>
                <a:spcPct val="0"/>
              </a:spcBef>
              <a:buFont typeface="Arial" panose="020B0604020202020204" pitchFamily="34" charset="0"/>
              <a:buChar char="•"/>
            </a:pPr>
            <a:endParaRPr lang="en-US" altLang="nl-NL" sz="1000" dirty="0">
              <a:ln>
                <a:noFill/>
              </a:ln>
              <a:latin typeface="Verdana" panose="020B0604030504040204" pitchFamily="34" charset="0"/>
            </a:endParaRPr>
          </a:p>
          <a:p>
            <a:pPr lvl="1">
              <a:lnSpc>
                <a:spcPct val="150000"/>
              </a:lnSpc>
              <a:spcBef>
                <a:spcPct val="0"/>
              </a:spcBef>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8736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0"/>
            <a:ext cx="7500542" cy="844550"/>
          </a:xfrm>
        </p:spPr>
        <p:txBody>
          <a:bodyPr/>
          <a:lstStyle/>
          <a:p>
            <a:pPr>
              <a:spcBef>
                <a:spcPct val="0"/>
              </a:spcBef>
            </a:pPr>
            <a:r>
              <a:rPr lang="nl-NL" altLang="nl-NL" sz="2400">
                <a:ln>
                  <a:noFill/>
                </a:ln>
                <a:latin typeface="Georgia" panose="02040502050405020303" pitchFamily="18" charset="0"/>
              </a:rPr>
              <a:t>Samenvatting transitie van EGA naar WHS</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41017" y="701676"/>
            <a:ext cx="7914542" cy="4353239"/>
          </a:xfrm>
        </p:spPr>
        <p:txBody>
          <a:bodyPr/>
          <a:lstStyle/>
          <a:p>
            <a:pPr>
              <a:spcBef>
                <a:spcPct val="0"/>
              </a:spcBef>
            </a:pPr>
            <a:r>
              <a:rPr lang="nl-NL" altLang="nl-NL" sz="1600" dirty="0">
                <a:ln>
                  <a:noFill/>
                </a:ln>
                <a:latin typeface="Verdana" panose="020B0604030504040204" pitchFamily="34" charset="0"/>
                <a:ea typeface="Verdana" panose="020B0604030504040204" pitchFamily="34" charset="0"/>
              </a:rPr>
              <a:t>Hoe groter de spreiding van de scores, hoe hoger de WHS-handicap.</a:t>
            </a:r>
          </a:p>
          <a:p>
            <a:pPr>
              <a:spcBef>
                <a:spcPct val="0"/>
              </a:spcBef>
            </a:pPr>
            <a:endParaRPr lang="nl-NL" altLang="nl-NL" sz="1600" dirty="0">
              <a:ln>
                <a:noFill/>
              </a:ln>
              <a:latin typeface="Verdana" panose="020B0604030504040204" pitchFamily="34" charset="0"/>
              <a:ea typeface="Verdana" panose="020B0604030504040204" pitchFamily="34" charset="0"/>
            </a:endParaRPr>
          </a:p>
          <a:p>
            <a:pPr>
              <a:spcBef>
                <a:spcPct val="0"/>
              </a:spcBef>
            </a:pPr>
            <a:r>
              <a:rPr lang="nl-NL" altLang="nl-NL" sz="1600" dirty="0">
                <a:ln>
                  <a:noFill/>
                </a:ln>
                <a:latin typeface="Verdana" panose="020B0604030504040204" pitchFamily="34" charset="0"/>
                <a:ea typeface="Verdana" panose="020B0604030504040204" pitchFamily="34" charset="0"/>
              </a:rPr>
              <a:t>Spelers met handicaps lager dan 5 zullen in het algemeen een iets lagere handicap krijgen.</a:t>
            </a:r>
          </a:p>
          <a:p>
            <a:pPr>
              <a:spcBef>
                <a:spcPct val="0"/>
              </a:spcBef>
            </a:pPr>
            <a:endParaRPr lang="nl-NL" altLang="nl-NL" sz="1600" dirty="0">
              <a:ln>
                <a:noFill/>
              </a:ln>
              <a:latin typeface="Verdana" panose="020B0604030504040204" pitchFamily="34" charset="0"/>
              <a:ea typeface="Verdana" panose="020B0604030504040204" pitchFamily="34" charset="0"/>
            </a:endParaRPr>
          </a:p>
          <a:p>
            <a:pPr>
              <a:spcBef>
                <a:spcPct val="0"/>
              </a:spcBef>
            </a:pPr>
            <a:r>
              <a:rPr lang="nl-NL" altLang="nl-NL" sz="1600" dirty="0">
                <a:ln>
                  <a:noFill/>
                </a:ln>
                <a:latin typeface="Verdana" panose="020B0604030504040204" pitchFamily="34" charset="0"/>
                <a:ea typeface="Verdana" panose="020B0604030504040204" pitchFamily="34" charset="0"/>
              </a:rPr>
              <a:t>In het WHS tellen meerdere </a:t>
            </a:r>
            <a:r>
              <a:rPr lang="nl-NL" altLang="nl-NL" sz="1600" dirty="0" err="1">
                <a:ln>
                  <a:noFill/>
                </a:ln>
                <a:latin typeface="Verdana" panose="020B0604030504040204" pitchFamily="34" charset="0"/>
                <a:ea typeface="Verdana" panose="020B0604030504040204" pitchFamily="34" charset="0"/>
              </a:rPr>
              <a:t>dagresultaten</a:t>
            </a:r>
            <a:r>
              <a:rPr lang="nl-NL" altLang="nl-NL" sz="1600" dirty="0">
                <a:ln>
                  <a:noFill/>
                </a:ln>
                <a:latin typeface="Verdana" panose="020B0604030504040204" pitchFamily="34" charset="0"/>
                <a:ea typeface="Verdana" panose="020B0604030504040204" pitchFamily="34" charset="0"/>
              </a:rPr>
              <a:t> even zwaar mee dus ook scores met minder </a:t>
            </a:r>
            <a:r>
              <a:rPr lang="nl-NL" altLang="nl-NL" sz="1600" dirty="0" err="1">
                <a:ln>
                  <a:noFill/>
                </a:ln>
                <a:latin typeface="Verdana" panose="020B0604030504040204" pitchFamily="34" charset="0"/>
                <a:ea typeface="Verdana" panose="020B0604030504040204" pitchFamily="34" charset="0"/>
              </a:rPr>
              <a:t>Stablefordpunten</a:t>
            </a:r>
            <a:r>
              <a:rPr lang="nl-NL" altLang="nl-NL" sz="1600" dirty="0">
                <a:ln>
                  <a:noFill/>
                </a:ln>
                <a:latin typeface="Verdana" panose="020B0604030504040204" pitchFamily="34" charset="0"/>
                <a:ea typeface="Verdana" panose="020B0604030504040204" pitchFamily="34" charset="0"/>
              </a:rPr>
              <a:t>.</a:t>
            </a:r>
          </a:p>
          <a:p>
            <a:pPr>
              <a:spcBef>
                <a:spcPct val="0"/>
              </a:spcBef>
            </a:pPr>
            <a:endParaRPr lang="nl-NL" altLang="nl-NL" sz="1600" dirty="0">
              <a:ln>
                <a:noFill/>
              </a:ln>
              <a:latin typeface="Verdana" panose="020B0604030504040204" pitchFamily="34" charset="0"/>
              <a:ea typeface="Verdana" panose="020B0604030504040204" pitchFamily="34" charset="0"/>
            </a:endParaRPr>
          </a:p>
          <a:p>
            <a:pPr>
              <a:spcBef>
                <a:spcPct val="0"/>
              </a:spcBef>
            </a:pPr>
            <a:r>
              <a:rPr lang="nl-NL" altLang="nl-NL" sz="1600" dirty="0">
                <a:ln>
                  <a:noFill/>
                </a:ln>
                <a:latin typeface="Verdana" panose="020B0604030504040204" pitchFamily="34" charset="0"/>
                <a:ea typeface="Verdana" panose="020B0604030504040204" pitchFamily="34" charset="0"/>
              </a:rPr>
              <a:t>Omdat je WHS-handicap wordt bepaald door het gemiddelde van je beste 8 </a:t>
            </a:r>
            <a:r>
              <a:rPr lang="nl-NL" altLang="nl-NL" sz="1600" dirty="0" err="1">
                <a:ln>
                  <a:noFill/>
                </a:ln>
                <a:latin typeface="Verdana" panose="020B0604030504040204" pitchFamily="34" charset="0"/>
                <a:ea typeface="Verdana" panose="020B0604030504040204" pitchFamily="34" charset="0"/>
              </a:rPr>
              <a:t>dagresultaten</a:t>
            </a:r>
            <a:r>
              <a:rPr lang="nl-NL" altLang="nl-NL" sz="1600" dirty="0">
                <a:ln>
                  <a:noFill/>
                </a:ln>
                <a:latin typeface="Verdana" panose="020B0604030504040204" pitchFamily="34" charset="0"/>
                <a:ea typeface="Verdana" panose="020B0604030504040204" pitchFamily="34" charset="0"/>
              </a:rPr>
              <a:t> in je laatste 20 </a:t>
            </a:r>
            <a:r>
              <a:rPr lang="nl-NL" altLang="nl-NL" sz="1600" dirty="0" err="1">
                <a:ln>
                  <a:noFill/>
                </a:ln>
                <a:latin typeface="Verdana" panose="020B0604030504040204" pitchFamily="34" charset="0"/>
                <a:ea typeface="Verdana" panose="020B0604030504040204" pitchFamily="34" charset="0"/>
              </a:rPr>
              <a:t>qualifying</a:t>
            </a:r>
            <a:r>
              <a:rPr lang="nl-NL" altLang="nl-NL" sz="1600" dirty="0">
                <a:ln>
                  <a:noFill/>
                </a:ln>
                <a:latin typeface="Verdana" panose="020B0604030504040204" pitchFamily="34" charset="0"/>
                <a:ea typeface="Verdana" panose="020B0604030504040204" pitchFamily="34" charset="0"/>
              </a:rPr>
              <a:t> ronden, is het vanaf nu belangrijk om een ronde zo goed mogelijk af te maken. 31 </a:t>
            </a:r>
            <a:r>
              <a:rPr lang="nl-NL" altLang="nl-NL" sz="1600" dirty="0" err="1">
                <a:ln>
                  <a:noFill/>
                </a:ln>
                <a:latin typeface="Verdana" panose="020B0604030504040204" pitchFamily="34" charset="0"/>
                <a:ea typeface="Verdana" panose="020B0604030504040204" pitchFamily="34" charset="0"/>
              </a:rPr>
              <a:t>Stablefordpunten</a:t>
            </a:r>
            <a:r>
              <a:rPr lang="nl-NL" altLang="nl-NL" sz="1600" dirty="0">
                <a:ln>
                  <a:noFill/>
                </a:ln>
                <a:latin typeface="Verdana" panose="020B0604030504040204" pitchFamily="34" charset="0"/>
                <a:ea typeface="Verdana" panose="020B0604030504040204" pitchFamily="34" charset="0"/>
              </a:rPr>
              <a:t> levert een beter </a:t>
            </a:r>
            <a:r>
              <a:rPr lang="nl-NL" altLang="nl-NL" sz="1600" dirty="0" err="1">
                <a:ln>
                  <a:noFill/>
                </a:ln>
                <a:latin typeface="Verdana" panose="020B0604030504040204" pitchFamily="34" charset="0"/>
                <a:ea typeface="Verdana" panose="020B0604030504040204" pitchFamily="34" charset="0"/>
              </a:rPr>
              <a:t>dagresultaat</a:t>
            </a:r>
            <a:r>
              <a:rPr lang="nl-NL" altLang="nl-NL" sz="1600" dirty="0">
                <a:ln>
                  <a:noFill/>
                </a:ln>
                <a:latin typeface="Verdana" panose="020B0604030504040204" pitchFamily="34" charset="0"/>
                <a:ea typeface="Verdana" panose="020B0604030504040204" pitchFamily="34" charset="0"/>
              </a:rPr>
              <a:t> op dan 26 </a:t>
            </a:r>
            <a:r>
              <a:rPr lang="nl-NL" altLang="nl-NL" sz="1600" dirty="0" err="1">
                <a:ln>
                  <a:noFill/>
                </a:ln>
                <a:latin typeface="Verdana" panose="020B0604030504040204" pitchFamily="34" charset="0"/>
                <a:ea typeface="Verdana" panose="020B0604030504040204" pitchFamily="34" charset="0"/>
              </a:rPr>
              <a:t>Stablefordpunten</a:t>
            </a:r>
            <a:r>
              <a:rPr lang="nl-NL" altLang="nl-NL" sz="1600" dirty="0">
                <a:ln>
                  <a:noFill/>
                </a:ln>
                <a:latin typeface="Verdana" panose="020B0604030504040204" pitchFamily="34" charset="0"/>
                <a:ea typeface="Verdana" panose="020B0604030504040204" pitchFamily="34" charset="0"/>
              </a:rPr>
              <a:t>.</a:t>
            </a:r>
          </a:p>
          <a:p>
            <a:pPr marL="0" indent="0">
              <a:lnSpc>
                <a:spcPct val="150000"/>
              </a:lnSpc>
              <a:spcBef>
                <a:spcPct val="0"/>
              </a:spcBef>
              <a:buNone/>
            </a:pPr>
            <a:endParaRPr lang="nl-NL" altLang="nl-NL" sz="1500" dirty="0">
              <a:ln>
                <a:noFill/>
              </a:ln>
              <a:latin typeface="Verdana" panose="020B0604030504040204" pitchFamily="34" charset="0"/>
              <a:ea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dirty="0">
              <a:ln>
                <a:noFill/>
              </a:ln>
              <a:latin typeface="Verdana" panose="020B0604030504040204" pitchFamily="34" charset="0"/>
              <a:ea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dirty="0">
              <a:ln>
                <a:noFill/>
              </a:ln>
              <a:latin typeface="Verdana" panose="020B0604030504040204" pitchFamily="34" charset="0"/>
              <a:ea typeface="Verdana" panose="020B0604030504040204" pitchFamily="34" charset="0"/>
            </a:endParaRPr>
          </a:p>
          <a:p>
            <a:pPr lvl="1">
              <a:lnSpc>
                <a:spcPct val="150000"/>
              </a:lnSpc>
              <a:spcBef>
                <a:spcPct val="0"/>
              </a:spcBef>
            </a:pPr>
            <a:endParaRPr lang="nl-NL" altLang="nl-NL" sz="1500" dirty="0">
              <a:latin typeface="Verdana" panose="020B0604030504040204" pitchFamily="34" charset="0"/>
              <a:ea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dirty="0">
              <a:ln>
                <a:noFill/>
              </a:ln>
              <a:latin typeface="Verdana" panose="020B0604030504040204" pitchFamily="34" charset="0"/>
              <a:ea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7497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gf_logo.png"/>
          <p:cNvPicPr>
            <a:picLocks noChangeAspect="1"/>
          </p:cNvPicPr>
          <p:nvPr/>
        </p:nvPicPr>
        <p:blipFill rotWithShape="1">
          <a:blip r:embed="rId3">
            <a:extLst>
              <a:ext uri="{28A0092B-C50C-407E-A947-70E740481C1C}">
                <a14:useLocalDpi xmlns:a14="http://schemas.microsoft.com/office/drawing/2010/main" val="0"/>
              </a:ext>
            </a:extLst>
          </a:blip>
          <a:srcRect r="64444"/>
          <a:stretch/>
        </p:blipFill>
        <p:spPr>
          <a:xfrm>
            <a:off x="8410909" y="161131"/>
            <a:ext cx="374316" cy="540518"/>
          </a:xfrm>
          <a:prstGeom prst="rect">
            <a:avLst/>
          </a:prstGeom>
        </p:spPr>
      </p:pic>
      <p:sp>
        <p:nvSpPr>
          <p:cNvPr id="11" name="Subtitle 2">
            <a:extLst>
              <a:ext uri="{FF2B5EF4-FFF2-40B4-BE49-F238E27FC236}">
                <a16:creationId xmlns:a16="http://schemas.microsoft.com/office/drawing/2014/main" id="{67586DDA-260E-3D46-B801-6EDC617ED2BC}"/>
              </a:ext>
            </a:extLst>
          </p:cNvPr>
          <p:cNvSpPr txBox="1">
            <a:spLocks/>
          </p:cNvSpPr>
          <p:nvPr/>
        </p:nvSpPr>
        <p:spPr>
          <a:xfrm>
            <a:off x="486630" y="1276350"/>
            <a:ext cx="5581030" cy="3155271"/>
          </a:xfrm>
          <a:prstGeom prst="rect">
            <a:avLst/>
          </a:prstGeom>
        </p:spPr>
        <p:txBody>
          <a:bodyPr vert="horz" lIns="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62000">
              <a:spcBef>
                <a:spcPts val="0"/>
              </a:spcBef>
              <a:spcAft>
                <a:spcPts val="375"/>
              </a:spcAft>
              <a:buClr>
                <a:srgbClr val="F87613"/>
              </a:buClr>
            </a:pPr>
            <a:r>
              <a:rPr lang="nl-NL" sz="1600" dirty="0">
                <a:solidFill>
                  <a:srgbClr val="2A64A2"/>
                </a:solidFill>
                <a:latin typeface="Verdana"/>
                <a:cs typeface="Verdana"/>
              </a:rPr>
              <a:t>Omdat het in het WHS draait om je Aangepaste Bruto Score en je </a:t>
            </a:r>
            <a:r>
              <a:rPr lang="nl-NL" sz="1600" dirty="0" err="1">
                <a:solidFill>
                  <a:srgbClr val="2A64A2"/>
                </a:solidFill>
                <a:latin typeface="Verdana"/>
                <a:cs typeface="Verdana"/>
              </a:rPr>
              <a:t>dagresultaat</a:t>
            </a:r>
            <a:r>
              <a:rPr lang="nl-NL" sz="1600" dirty="0">
                <a:solidFill>
                  <a:srgbClr val="2A64A2"/>
                </a:solidFill>
                <a:latin typeface="Verdana"/>
                <a:cs typeface="Verdana"/>
              </a:rPr>
              <a:t> – en niet om </a:t>
            </a:r>
            <a:r>
              <a:rPr lang="nl-NL" sz="1600" dirty="0" err="1">
                <a:solidFill>
                  <a:srgbClr val="2A64A2"/>
                </a:solidFill>
                <a:latin typeface="Verdana"/>
                <a:cs typeface="Verdana"/>
              </a:rPr>
              <a:t>Stablefordpunten</a:t>
            </a:r>
            <a:r>
              <a:rPr lang="nl-NL" sz="1600" dirty="0">
                <a:solidFill>
                  <a:srgbClr val="2A64A2"/>
                </a:solidFill>
                <a:latin typeface="Verdana"/>
                <a:cs typeface="Verdana"/>
              </a:rPr>
              <a:t> - is er geen sprake meer van een “buffer”.</a:t>
            </a:r>
          </a:p>
          <a:p>
            <a:pPr marL="0" indent="0" defTabSz="162000">
              <a:spcBef>
                <a:spcPts val="0"/>
              </a:spcBef>
              <a:spcAft>
                <a:spcPts val="375"/>
              </a:spcAft>
              <a:buClr>
                <a:srgbClr val="F87613"/>
              </a:buClr>
              <a:buNone/>
            </a:pPr>
            <a:endParaRPr lang="nl-NL" sz="1600" dirty="0">
              <a:solidFill>
                <a:srgbClr val="2A64A2"/>
              </a:solidFill>
              <a:latin typeface="Verdana"/>
              <a:cs typeface="Verdana"/>
            </a:endParaRPr>
          </a:p>
          <a:p>
            <a:pPr defTabSz="215995">
              <a:lnSpc>
                <a:spcPts val="1800"/>
              </a:lnSpc>
              <a:spcBef>
                <a:spcPts val="0"/>
              </a:spcBef>
              <a:spcAft>
                <a:spcPts val="500"/>
              </a:spcAft>
              <a:buClr>
                <a:srgbClr val="F87613"/>
              </a:buClr>
            </a:pPr>
            <a:r>
              <a:rPr lang="nl-NL" sz="1600" dirty="0">
                <a:solidFill>
                  <a:srgbClr val="2A64A2"/>
                </a:solidFill>
                <a:latin typeface="Verdana"/>
                <a:cs typeface="Verdana"/>
              </a:rPr>
              <a:t>Er zijn ook geen verschillende handicapcategorieën meer zoals we die nu nog kennen. </a:t>
            </a:r>
          </a:p>
          <a:p>
            <a:pPr defTabSz="215995">
              <a:lnSpc>
                <a:spcPts val="1800"/>
              </a:lnSpc>
              <a:spcBef>
                <a:spcPts val="0"/>
              </a:spcBef>
              <a:spcAft>
                <a:spcPts val="500"/>
              </a:spcAft>
              <a:buClr>
                <a:srgbClr val="F87613"/>
              </a:buClr>
            </a:pPr>
            <a:endParaRPr lang="nl-NL" sz="1600" dirty="0">
              <a:solidFill>
                <a:srgbClr val="2A64A2"/>
              </a:solidFill>
              <a:latin typeface="Verdana"/>
              <a:cs typeface="Verdana"/>
            </a:endParaRPr>
          </a:p>
          <a:p>
            <a:pPr defTabSz="215995">
              <a:lnSpc>
                <a:spcPts val="1800"/>
              </a:lnSpc>
              <a:spcBef>
                <a:spcPts val="0"/>
              </a:spcBef>
              <a:spcAft>
                <a:spcPts val="500"/>
              </a:spcAft>
              <a:buClr>
                <a:srgbClr val="F87613"/>
              </a:buClr>
            </a:pPr>
            <a:r>
              <a:rPr lang="nl-NL" sz="1600" dirty="0">
                <a:solidFill>
                  <a:srgbClr val="2A64A2"/>
                </a:solidFill>
                <a:latin typeface="Verdana"/>
                <a:cs typeface="Verdana"/>
              </a:rPr>
              <a:t>Na invoering van het WHS leidt een goede ronde vaak, maar niet per definitie, tot een daling van je handicap.</a:t>
            </a:r>
          </a:p>
          <a:p>
            <a:pPr marL="0" indent="0" defTabSz="215995">
              <a:lnSpc>
                <a:spcPts val="1800"/>
              </a:lnSpc>
              <a:spcBef>
                <a:spcPts val="0"/>
              </a:spcBef>
              <a:spcAft>
                <a:spcPts val="500"/>
              </a:spcAft>
              <a:buNone/>
            </a:pPr>
            <a:endParaRPr lang="nl-NL" sz="1500" dirty="0">
              <a:solidFill>
                <a:srgbClr val="2A64A2"/>
              </a:solidFill>
              <a:latin typeface="Verdana"/>
              <a:cs typeface="Verdana"/>
            </a:endParaRPr>
          </a:p>
        </p:txBody>
      </p:sp>
      <p:sp>
        <p:nvSpPr>
          <p:cNvPr id="8" name="Title 1"/>
          <p:cNvSpPr txBox="1">
            <a:spLocks/>
          </p:cNvSpPr>
          <p:nvPr/>
        </p:nvSpPr>
        <p:spPr>
          <a:xfrm>
            <a:off x="238085" y="177014"/>
            <a:ext cx="6078120" cy="67921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2400" dirty="0" err="1">
                <a:solidFill>
                  <a:srgbClr val="164A81"/>
                </a:solidFill>
                <a:latin typeface="Georgia"/>
                <a:cs typeface="Georgia"/>
              </a:rPr>
              <a:t>Opvallende</a:t>
            </a:r>
            <a:r>
              <a:rPr lang="en-US" sz="2400" dirty="0">
                <a:solidFill>
                  <a:srgbClr val="164A81"/>
                </a:solidFill>
                <a:latin typeface="Georgia"/>
                <a:cs typeface="Georgia"/>
              </a:rPr>
              <a:t> </a:t>
            </a:r>
            <a:r>
              <a:rPr lang="en-US" sz="2400" dirty="0" err="1">
                <a:solidFill>
                  <a:srgbClr val="164A81"/>
                </a:solidFill>
                <a:latin typeface="Georgia"/>
                <a:cs typeface="Georgia"/>
              </a:rPr>
              <a:t>veranderingen</a:t>
            </a:r>
            <a:endParaRPr lang="en-US" sz="2400" dirty="0">
              <a:solidFill>
                <a:srgbClr val="164A81"/>
              </a:solidFill>
              <a:latin typeface="Georgia"/>
              <a:cs typeface="Georgia"/>
            </a:endParaRPr>
          </a:p>
        </p:txBody>
      </p:sp>
      <p:cxnSp>
        <p:nvCxnSpPr>
          <p:cNvPr id="14" name="Straight Connector 13"/>
          <p:cNvCxnSpPr/>
          <p:nvPr/>
        </p:nvCxnSpPr>
        <p:spPr>
          <a:xfrm>
            <a:off x="362570" y="177014"/>
            <a:ext cx="248121"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3" name="Afbeelding 2">
            <a:extLst>
              <a:ext uri="{FF2B5EF4-FFF2-40B4-BE49-F238E27FC236}">
                <a16:creationId xmlns:a16="http://schemas.microsoft.com/office/drawing/2014/main" id="{BD40CB23-CEBF-4AE0-8C76-1ACA72306B6C}"/>
              </a:ext>
            </a:extLst>
          </p:cNvPr>
          <p:cNvPicPr>
            <a:picLocks noChangeAspect="1"/>
          </p:cNvPicPr>
          <p:nvPr/>
        </p:nvPicPr>
        <p:blipFill>
          <a:blip r:embed="rId4"/>
          <a:srcRect/>
          <a:stretch/>
        </p:blipFill>
        <p:spPr>
          <a:xfrm>
            <a:off x="6716934" y="1276350"/>
            <a:ext cx="1848780" cy="2672858"/>
          </a:xfrm>
          <a:prstGeom prst="rect">
            <a:avLst/>
          </a:prstGeom>
        </p:spPr>
      </p:pic>
    </p:spTree>
    <p:extLst>
      <p:ext uri="{BB962C8B-B14F-4D97-AF65-F5344CB8AC3E}">
        <p14:creationId xmlns:p14="http://schemas.microsoft.com/office/powerpoint/2010/main" val="631016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0"/>
            <a:ext cx="9144000" cy="844551"/>
          </a:xfrm>
        </p:spPr>
        <p:txBody>
          <a:bodyPr/>
          <a:lstStyle/>
          <a:p>
            <a:pPr>
              <a:lnSpc>
                <a:spcPct val="90000"/>
              </a:lnSpc>
            </a:pPr>
            <a:r>
              <a:rPr lang="en-US" altLang="nl-NL" sz="2400" dirty="0">
                <a:latin typeface="Georgia" panose="02040502050405020303" pitchFamily="18" charset="0"/>
                <a:ea typeface="Georgia" panose="02040502050405020303" pitchFamily="18" charset="0"/>
                <a:cs typeface="Georgia" panose="02040502050405020303" pitchFamily="18" charset="0"/>
              </a:rPr>
              <a:t>Het Course Rating System</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871037"/>
            <a:ext cx="8550442" cy="3867150"/>
          </a:xfrm>
        </p:spPr>
        <p:txBody>
          <a:bodyPr/>
          <a:lstStyle/>
          <a:p>
            <a:pPr lvl="1">
              <a:lnSpc>
                <a:spcPct val="150000"/>
              </a:lnSpc>
              <a:spcBef>
                <a:spcPct val="0"/>
              </a:spcBef>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8" name="Subtitle 2">
            <a:extLst>
              <a:ext uri="{FF2B5EF4-FFF2-40B4-BE49-F238E27FC236}">
                <a16:creationId xmlns:a16="http://schemas.microsoft.com/office/drawing/2014/main" id="{509B8362-AFFE-EE43-9AD1-64834A94FB9E}"/>
              </a:ext>
            </a:extLst>
          </p:cNvPr>
          <p:cNvSpPr txBox="1">
            <a:spLocks noChangeArrowheads="1"/>
          </p:cNvSpPr>
          <p:nvPr/>
        </p:nvSpPr>
        <p:spPr bwMode="auto">
          <a:xfrm>
            <a:off x="328499" y="1032768"/>
            <a:ext cx="5357598" cy="375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228600" indent="-228600" defTabSz="215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215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215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2159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2159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2159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2159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2159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2159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lnSpc>
                <a:spcPts val="1800"/>
              </a:lnSpc>
              <a:spcBef>
                <a:spcPct val="0"/>
              </a:spcBef>
              <a:spcAft>
                <a:spcPts val="500"/>
              </a:spcAft>
              <a:buClr>
                <a:srgbClr val="F87613"/>
              </a:buClr>
              <a:buNone/>
            </a:pP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Het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Wereld</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Handicap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Systeem</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omvat</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de regels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voor</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handicapping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en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het Course Rating System: </a:t>
            </a:r>
            <a:r>
              <a:rPr lang="nl-NL"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de methode die wordt gebruikt om de moeilijkheid van een golfbaan te meten.</a:t>
            </a:r>
          </a:p>
          <a:p>
            <a:pPr marL="0" indent="0" eaLnBrk="1" hangingPunct="1">
              <a:lnSpc>
                <a:spcPts val="1800"/>
              </a:lnSpc>
              <a:spcBef>
                <a:spcPct val="0"/>
              </a:spcBef>
              <a:spcAft>
                <a:spcPts val="500"/>
              </a:spcAft>
              <a:buClr>
                <a:srgbClr val="F87613"/>
              </a:buClr>
              <a:buNone/>
            </a:pPr>
            <a:endPar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endParaRPr>
          </a:p>
          <a:p>
            <a:pPr marL="0" indent="0" eaLnBrk="1" hangingPunct="1">
              <a:lnSpc>
                <a:spcPts val="1800"/>
              </a:lnSpc>
              <a:spcBef>
                <a:spcPct val="0"/>
              </a:spcBef>
              <a:spcAft>
                <a:spcPts val="500"/>
              </a:spcAft>
              <a:buClr>
                <a:srgbClr val="F87613"/>
              </a:buClr>
              <a:buNone/>
            </a:pPr>
            <a:r>
              <a:rPr lang="nl-NL"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De belangrijkste termen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a:t>
            </a:r>
          </a:p>
          <a:p>
            <a:pPr marL="0" indent="0" eaLnBrk="1" hangingPunct="1">
              <a:lnSpc>
                <a:spcPts val="1800"/>
              </a:lnSpc>
              <a:spcBef>
                <a:spcPct val="0"/>
              </a:spcBef>
              <a:spcAft>
                <a:spcPts val="500"/>
              </a:spcAft>
              <a:buClr>
                <a:srgbClr val="F87613"/>
              </a:buClr>
              <a:buNone/>
            </a:pPr>
            <a:endPar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ts val="1800"/>
              </a:lnSpc>
              <a:spcBef>
                <a:spcPct val="0"/>
              </a:spcBef>
              <a:spcAft>
                <a:spcPts val="500"/>
              </a:spcAft>
              <a:buClr>
                <a:srgbClr val="F87613"/>
              </a:buClr>
            </a:pPr>
            <a:r>
              <a:rPr lang="nl-NL"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Course Rating (de moeilijkheidsgraad van een baan voor een scratchspeler).</a:t>
            </a:r>
          </a:p>
          <a:p>
            <a:pPr eaLnBrk="1" hangingPunct="1">
              <a:lnSpc>
                <a:spcPts val="1800"/>
              </a:lnSpc>
              <a:spcBef>
                <a:spcPct val="0"/>
              </a:spcBef>
              <a:spcAft>
                <a:spcPts val="500"/>
              </a:spcAft>
              <a:buClr>
                <a:srgbClr val="F87613"/>
              </a:buClr>
            </a:pPr>
            <a:r>
              <a:rPr lang="nl-NL"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Slope</a:t>
            </a:r>
            <a:r>
              <a:rPr lang="nl-NL"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Rating (de relatieve moeilijkheid van een golfbaan voor alle spelers die geen scratchspelers zijn vergeleken met spelers die scratchspelers zijn).</a:t>
            </a:r>
            <a:endPar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Picture 4">
            <a:extLst>
              <a:ext uri="{FF2B5EF4-FFF2-40B4-BE49-F238E27FC236}">
                <a16:creationId xmlns:a16="http://schemas.microsoft.com/office/drawing/2014/main" id="{BD0501D7-5C78-2D4C-9D08-EF3F60C606F2}"/>
              </a:ext>
            </a:extLst>
          </p:cNvPr>
          <p:cNvPicPr>
            <a:picLocks noChangeAspect="1"/>
          </p:cNvPicPr>
          <p:nvPr/>
        </p:nvPicPr>
        <p:blipFill>
          <a:blip r:embed="rId4"/>
          <a:srcRect/>
          <a:stretch/>
        </p:blipFill>
        <p:spPr>
          <a:xfrm>
            <a:off x="5821121" y="1324303"/>
            <a:ext cx="2863159" cy="2962396"/>
          </a:xfrm>
          <a:prstGeom prst="rect">
            <a:avLst/>
          </a:prstGeom>
        </p:spPr>
      </p:pic>
    </p:spTree>
    <p:extLst>
      <p:ext uri="{BB962C8B-B14F-4D97-AF65-F5344CB8AC3E}">
        <p14:creationId xmlns:p14="http://schemas.microsoft.com/office/powerpoint/2010/main" val="847292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2" name="Tijdelijke aanduiding voor tekst 1">
            <a:extLst>
              <a:ext uri="{FF2B5EF4-FFF2-40B4-BE49-F238E27FC236}">
                <a16:creationId xmlns:a16="http://schemas.microsoft.com/office/drawing/2014/main" id="{DCFEBAAE-85DC-4774-8C72-81C691E5BEB4}"/>
              </a:ext>
            </a:extLst>
          </p:cNvPr>
          <p:cNvSpPr>
            <a:spLocks noGrp="1"/>
          </p:cNvSpPr>
          <p:nvPr>
            <p:ph type="body" sz="quarter" idx="17"/>
          </p:nvPr>
        </p:nvSpPr>
        <p:spPr>
          <a:xfrm>
            <a:off x="5701183" y="420015"/>
            <a:ext cx="3419387" cy="4316107"/>
          </a:xfrm>
        </p:spPr>
        <p:txBody>
          <a:bodyPr/>
          <a:lstStyle/>
          <a:p>
            <a:r>
              <a:rPr lang="en-US" sz="1400">
                <a:ea typeface="Verdana"/>
                <a:cs typeface="Verdana"/>
              </a:rPr>
              <a:t>Bij </a:t>
            </a:r>
            <a:r>
              <a:rPr lang="en-US" sz="1400" err="1">
                <a:ea typeface="Verdana"/>
                <a:cs typeface="Verdana"/>
              </a:rPr>
              <a:t>elkaar</a:t>
            </a:r>
            <a:r>
              <a:rPr lang="en-US" sz="1400">
                <a:ea typeface="Verdana"/>
                <a:cs typeface="Verdana"/>
              </a:rPr>
              <a:t> </a:t>
            </a:r>
            <a:r>
              <a:rPr lang="en-US" sz="1400" err="1">
                <a:ea typeface="Verdana"/>
                <a:cs typeface="Verdana"/>
              </a:rPr>
              <a:t>optellen</a:t>
            </a:r>
            <a:r>
              <a:rPr lang="en-US" sz="1400">
                <a:ea typeface="Verdana"/>
                <a:cs typeface="Verdana"/>
              </a:rPr>
              <a:t> van de </a:t>
            </a:r>
            <a:r>
              <a:rPr lang="en-US" sz="1400" err="1">
                <a:ea typeface="Verdana"/>
                <a:cs typeface="Verdana"/>
              </a:rPr>
              <a:t>beste</a:t>
            </a:r>
            <a:r>
              <a:rPr lang="en-US" sz="1400">
                <a:ea typeface="Verdana"/>
                <a:cs typeface="Verdana"/>
              </a:rPr>
              <a:t> 8 </a:t>
            </a:r>
            <a:r>
              <a:rPr lang="en-US" sz="1400" err="1">
                <a:ea typeface="Verdana"/>
                <a:cs typeface="Verdana"/>
              </a:rPr>
              <a:t>dagresultaten</a:t>
            </a:r>
            <a:r>
              <a:rPr lang="en-US" sz="1400">
                <a:ea typeface="Verdana"/>
                <a:cs typeface="Verdana"/>
              </a:rPr>
              <a:t> (SD) van de </a:t>
            </a:r>
            <a:r>
              <a:rPr lang="en-US" sz="1400" err="1">
                <a:ea typeface="Verdana"/>
                <a:cs typeface="Verdana"/>
              </a:rPr>
              <a:t>laatste</a:t>
            </a:r>
            <a:r>
              <a:rPr lang="en-US" sz="1400">
                <a:ea typeface="Verdana"/>
                <a:cs typeface="Verdana"/>
              </a:rPr>
              <a:t> 20:</a:t>
            </a:r>
          </a:p>
          <a:p>
            <a:pPr lvl="1" fontAlgn="t">
              <a:tabLst>
                <a:tab pos="806054" algn="l"/>
              </a:tabLst>
            </a:pPr>
            <a:r>
              <a:rPr lang="en-GB" sz="1400">
                <a:ea typeface="Verdana"/>
                <a:cs typeface="Verdana"/>
              </a:rPr>
              <a:t>	  12,8</a:t>
            </a:r>
            <a:endParaRPr lang="nl-NL" sz="1400">
              <a:ea typeface="Verdana"/>
              <a:cs typeface="Verdana"/>
            </a:endParaRPr>
          </a:p>
          <a:p>
            <a:pPr marL="0" indent="0" fontAlgn="t">
              <a:buNone/>
              <a:tabLst>
                <a:tab pos="806054" algn="l"/>
              </a:tabLst>
            </a:pPr>
            <a:r>
              <a:rPr lang="en-GB" sz="1400">
                <a:latin typeface="Verdana" panose="020B0604030504040204" pitchFamily="34" charset="0"/>
                <a:ea typeface="Verdana" panose="020B0604030504040204" pitchFamily="34" charset="0"/>
              </a:rPr>
              <a:t>	  15,8</a:t>
            </a:r>
            <a:endParaRPr lang="nl-NL" sz="1400">
              <a:latin typeface="Verdana" panose="020B0604030504040204" pitchFamily="34" charset="0"/>
              <a:ea typeface="Verdana" panose="020B0604030504040204" pitchFamily="34" charset="0"/>
            </a:endParaRPr>
          </a:p>
          <a:p>
            <a:pPr marL="0" indent="0" fontAlgn="t">
              <a:buNone/>
              <a:tabLst>
                <a:tab pos="806054" algn="l"/>
              </a:tabLst>
            </a:pPr>
            <a:r>
              <a:rPr lang="en-GB" sz="1400">
                <a:latin typeface="Verdana" panose="020B0604030504040204" pitchFamily="34" charset="0"/>
                <a:ea typeface="Verdana" panose="020B0604030504040204" pitchFamily="34" charset="0"/>
              </a:rPr>
              <a:t>	  13,5</a:t>
            </a:r>
            <a:endParaRPr lang="nl-NL" sz="1400">
              <a:latin typeface="Verdana" panose="020B0604030504040204" pitchFamily="34" charset="0"/>
              <a:ea typeface="Verdana" panose="020B0604030504040204" pitchFamily="34" charset="0"/>
            </a:endParaRPr>
          </a:p>
          <a:p>
            <a:pPr marL="0" indent="0" fontAlgn="t">
              <a:buNone/>
              <a:tabLst>
                <a:tab pos="806054" algn="l"/>
              </a:tabLst>
            </a:pPr>
            <a:r>
              <a:rPr lang="en-GB" sz="1400">
                <a:latin typeface="Verdana" panose="020B0604030504040204" pitchFamily="34" charset="0"/>
                <a:ea typeface="Verdana" panose="020B0604030504040204" pitchFamily="34" charset="0"/>
              </a:rPr>
              <a:t>	  15,6</a:t>
            </a:r>
            <a:endParaRPr lang="nl-NL" sz="1400">
              <a:latin typeface="Verdana" panose="020B0604030504040204" pitchFamily="34" charset="0"/>
              <a:ea typeface="Verdana" panose="020B0604030504040204" pitchFamily="34" charset="0"/>
            </a:endParaRPr>
          </a:p>
          <a:p>
            <a:pPr marL="0" indent="0" fontAlgn="t">
              <a:buNone/>
              <a:tabLst>
                <a:tab pos="806054" algn="l"/>
              </a:tabLst>
            </a:pPr>
            <a:r>
              <a:rPr lang="en-GB" sz="1400">
                <a:latin typeface="Verdana" panose="020B0604030504040204" pitchFamily="34" charset="0"/>
                <a:ea typeface="Verdana" panose="020B0604030504040204" pitchFamily="34" charset="0"/>
              </a:rPr>
              <a:t>	  11,0</a:t>
            </a:r>
            <a:endParaRPr lang="nl-NL" sz="1400">
              <a:latin typeface="Verdana" panose="020B0604030504040204" pitchFamily="34" charset="0"/>
              <a:ea typeface="Verdana" panose="020B0604030504040204" pitchFamily="34" charset="0"/>
            </a:endParaRPr>
          </a:p>
          <a:p>
            <a:pPr marL="0" indent="0" fontAlgn="t">
              <a:buNone/>
              <a:tabLst>
                <a:tab pos="806054" algn="l"/>
              </a:tabLst>
            </a:pPr>
            <a:r>
              <a:rPr lang="en-GB" sz="1400">
                <a:latin typeface="Verdana" panose="020B0604030504040204" pitchFamily="34" charset="0"/>
                <a:ea typeface="Verdana" panose="020B0604030504040204" pitchFamily="34" charset="0"/>
              </a:rPr>
              <a:t>	  10,4</a:t>
            </a:r>
            <a:endParaRPr lang="nl-NL" sz="1400">
              <a:latin typeface="Verdana" panose="020B0604030504040204" pitchFamily="34" charset="0"/>
              <a:ea typeface="Verdana" panose="020B0604030504040204" pitchFamily="34" charset="0"/>
            </a:endParaRPr>
          </a:p>
          <a:p>
            <a:pPr marL="0" indent="0" fontAlgn="t">
              <a:buNone/>
              <a:tabLst>
                <a:tab pos="806054" algn="l"/>
              </a:tabLst>
            </a:pPr>
            <a:r>
              <a:rPr lang="en-GB" sz="1400">
                <a:latin typeface="Verdana" panose="020B0604030504040204" pitchFamily="34" charset="0"/>
                <a:ea typeface="Verdana" panose="020B0604030504040204" pitchFamily="34" charset="0"/>
              </a:rPr>
              <a:t>	  13,1</a:t>
            </a:r>
            <a:endParaRPr lang="nl-NL" sz="1400">
              <a:latin typeface="Verdana" panose="020B0604030504040204" pitchFamily="34" charset="0"/>
              <a:ea typeface="Verdana" panose="020B0604030504040204" pitchFamily="34" charset="0"/>
            </a:endParaRPr>
          </a:p>
          <a:p>
            <a:pPr marL="0" indent="0" fontAlgn="t">
              <a:buNone/>
              <a:tabLst>
                <a:tab pos="806054" algn="l"/>
              </a:tabLst>
            </a:pPr>
            <a:r>
              <a:rPr lang="en-GB" sz="1400">
                <a:latin typeface="Verdana" panose="020B0604030504040204" pitchFamily="34" charset="0"/>
                <a:ea typeface="Verdana" panose="020B0604030504040204" pitchFamily="34" charset="0"/>
              </a:rPr>
              <a:t>	</a:t>
            </a:r>
            <a:r>
              <a:rPr lang="en-GB" sz="1400" u="sng">
                <a:latin typeface="Verdana" panose="020B0604030504040204" pitchFamily="34" charset="0"/>
                <a:ea typeface="Verdana" panose="020B0604030504040204" pitchFamily="34" charset="0"/>
              </a:rPr>
              <a:t>  12,1 </a:t>
            </a:r>
            <a:r>
              <a:rPr lang="en-GB" sz="1400">
                <a:latin typeface="Verdana" panose="020B0604030504040204" pitchFamily="34" charset="0"/>
                <a:ea typeface="Verdana" panose="020B0604030504040204" pitchFamily="34" charset="0"/>
              </a:rPr>
              <a:t>+</a:t>
            </a:r>
            <a:r>
              <a:rPr lang="en-GB" sz="1400" u="sng">
                <a:latin typeface="Verdana" panose="020B0604030504040204" pitchFamily="34" charset="0"/>
                <a:ea typeface="Verdana" panose="020B0604030504040204" pitchFamily="34" charset="0"/>
              </a:rPr>
              <a:t> </a:t>
            </a:r>
            <a:endParaRPr lang="nl-NL" sz="1400" u="sng">
              <a:latin typeface="Verdana" panose="020B0604030504040204" pitchFamily="34" charset="0"/>
              <a:ea typeface="Verdana" panose="020B0604030504040204" pitchFamily="34" charset="0"/>
            </a:endParaRPr>
          </a:p>
          <a:p>
            <a:pPr marL="0" indent="0" fontAlgn="t">
              <a:buNone/>
              <a:tabLst>
                <a:tab pos="806054" algn="l"/>
              </a:tabLst>
            </a:pPr>
            <a:r>
              <a:rPr lang="en-GB" sz="1400">
                <a:latin typeface="Verdana" panose="020B0604030504040204" pitchFamily="34" charset="0"/>
                <a:ea typeface="Verdana" panose="020B0604030504040204" pitchFamily="34" charset="0"/>
              </a:rPr>
              <a:t>	104,3</a:t>
            </a:r>
            <a:endParaRPr lang="nl-NL" sz="1400">
              <a:latin typeface="Verdana" panose="020B0604030504040204" pitchFamily="34" charset="0"/>
              <a:ea typeface="Verdana" panose="020B0604030504040204" pitchFamily="34" charset="0"/>
            </a:endParaRPr>
          </a:p>
          <a:p>
            <a:endParaRPr lang="en-US" sz="1400">
              <a:latin typeface="Verdana" panose="020B0604030504040204" pitchFamily="34" charset="0"/>
              <a:ea typeface="Verdana" panose="020B0604030504040204" pitchFamily="34" charset="0"/>
            </a:endParaRPr>
          </a:p>
          <a:p>
            <a:r>
              <a:rPr lang="en-US" sz="1400">
                <a:latin typeface="Verdana" panose="020B0604030504040204" pitchFamily="34" charset="0"/>
                <a:ea typeface="Verdana" panose="020B0604030504040204" pitchFamily="34" charset="0"/>
              </a:rPr>
              <a:t>Het </a:t>
            </a:r>
            <a:r>
              <a:rPr lang="en-US" sz="1400" err="1">
                <a:latin typeface="Verdana" panose="020B0604030504040204" pitchFamily="34" charset="0"/>
                <a:ea typeface="Verdana" panose="020B0604030504040204" pitchFamily="34" charset="0"/>
              </a:rPr>
              <a:t>gemiddelde</a:t>
            </a:r>
            <a:r>
              <a:rPr lang="en-US" sz="1400">
                <a:latin typeface="Verdana" panose="020B0604030504040204" pitchFamily="34" charset="0"/>
                <a:ea typeface="Verdana" panose="020B0604030504040204" pitchFamily="34" charset="0"/>
              </a:rPr>
              <a:t>: 104,3 / 8</a:t>
            </a:r>
          </a:p>
          <a:p>
            <a:endParaRPr lang="en-US" sz="1400">
              <a:latin typeface="Verdana" panose="020B0604030504040204" pitchFamily="34" charset="0"/>
              <a:ea typeface="Verdana" panose="020B0604030504040204" pitchFamily="34" charset="0"/>
            </a:endParaRPr>
          </a:p>
          <a:p>
            <a:r>
              <a:rPr lang="en-US" sz="1400">
                <a:latin typeface="Verdana" panose="020B0604030504040204" pitchFamily="34" charset="0"/>
                <a:ea typeface="Verdana" panose="020B0604030504040204" pitchFamily="34" charset="0"/>
              </a:rPr>
              <a:t>Handicap: </a:t>
            </a:r>
            <a:r>
              <a:rPr lang="en-US" sz="1400" b="1">
                <a:latin typeface="Verdana" panose="020B0604030504040204" pitchFamily="34" charset="0"/>
                <a:ea typeface="Verdana" panose="020B0604030504040204" pitchFamily="34" charset="0"/>
              </a:rPr>
              <a:t>13,0</a:t>
            </a:r>
            <a:endParaRPr lang="en-US" sz="1400">
              <a:latin typeface="Verdana" panose="020B0604030504040204" pitchFamily="34" charset="0"/>
              <a:ea typeface="Verdana" panose="020B0604030504040204" pitchFamily="34" charset="0"/>
            </a:endParaRPr>
          </a:p>
          <a:p>
            <a:endParaRPr lang="en-US" sz="1400">
              <a:latin typeface="Verdana" panose="020B0604030504040204" pitchFamily="34" charset="0"/>
              <a:ea typeface="Verdana" panose="020B0604030504040204" pitchFamily="34" charset="0"/>
            </a:endParaRPr>
          </a:p>
          <a:p>
            <a:endParaRPr lang="en-US" sz="1400">
              <a:latin typeface="Verdana" panose="020B0604030504040204" pitchFamily="34" charset="0"/>
              <a:ea typeface="Verdana" panose="020B0604030504040204" pitchFamily="34" charset="0"/>
            </a:endParaRPr>
          </a:p>
          <a:p>
            <a:endParaRPr lang="nl-NL"/>
          </a:p>
        </p:txBody>
      </p:sp>
      <p:pic>
        <p:nvPicPr>
          <p:cNvPr id="6" name="Picture 93" descr="ngf_logo.png">
            <a:extLst>
              <a:ext uri="{FF2B5EF4-FFF2-40B4-BE49-F238E27FC236}">
                <a16:creationId xmlns:a16="http://schemas.microsoft.com/office/drawing/2014/main" id="{3B26933B-15B4-2C40-9715-23B4FEA92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8"/>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5AB378CD-99AE-4D01-86F8-F27A9CE856F8}"/>
              </a:ext>
            </a:extLst>
          </p:cNvPr>
          <p:cNvPicPr>
            <a:picLocks noChangeAspect="1"/>
          </p:cNvPicPr>
          <p:nvPr/>
        </p:nvPicPr>
        <p:blipFill>
          <a:blip r:embed="rId4"/>
          <a:srcRect/>
          <a:stretch/>
        </p:blipFill>
        <p:spPr>
          <a:xfrm>
            <a:off x="358775" y="313446"/>
            <a:ext cx="5342408" cy="4728418"/>
          </a:xfrm>
          <a:prstGeom prst="rect">
            <a:avLst/>
          </a:prstGeom>
          <a:ln>
            <a:solidFill>
              <a:schemeClr val="accent1"/>
            </a:solidFill>
          </a:ln>
        </p:spPr>
      </p:pic>
    </p:spTree>
    <p:extLst>
      <p:ext uri="{BB962C8B-B14F-4D97-AF65-F5344CB8AC3E}">
        <p14:creationId xmlns:p14="http://schemas.microsoft.com/office/powerpoint/2010/main" val="3587354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D3B673E-B6FF-49EF-B0D9-4187895B421F}"/>
              </a:ext>
            </a:extLst>
          </p:cNvPr>
          <p:cNvPicPr>
            <a:picLocks noChangeAspect="1"/>
          </p:cNvPicPr>
          <p:nvPr/>
        </p:nvPicPr>
        <p:blipFill>
          <a:blip r:embed="rId3"/>
          <a:stretch>
            <a:fillRect/>
          </a:stretch>
        </p:blipFill>
        <p:spPr>
          <a:xfrm>
            <a:off x="4685345" y="420015"/>
            <a:ext cx="4331970" cy="4000500"/>
          </a:xfrm>
          <a:prstGeom prst="rect">
            <a:avLst/>
          </a:prstGeom>
          <a:ln>
            <a:solidFill>
              <a:schemeClr val="accent1"/>
            </a:solidFill>
          </a:ln>
        </p:spPr>
      </p:pic>
      <p:cxnSp>
        <p:nvCxnSpPr>
          <p:cNvPr id="6" name="Straight Arrow Connector 3">
            <a:extLst>
              <a:ext uri="{FF2B5EF4-FFF2-40B4-BE49-F238E27FC236}">
                <a16:creationId xmlns:a16="http://schemas.microsoft.com/office/drawing/2014/main" id="{7B49C138-5E0A-444D-89E0-4D5BECF90698}"/>
              </a:ext>
            </a:extLst>
          </p:cNvPr>
          <p:cNvCxnSpPr>
            <a:cxnSpLocks/>
          </p:cNvCxnSpPr>
          <p:nvPr/>
        </p:nvCxnSpPr>
        <p:spPr>
          <a:xfrm>
            <a:off x="4458655" y="1006092"/>
            <a:ext cx="226692" cy="15826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3">
            <a:extLst>
              <a:ext uri="{FF2B5EF4-FFF2-40B4-BE49-F238E27FC236}">
                <a16:creationId xmlns:a16="http://schemas.microsoft.com/office/drawing/2014/main" id="{0463D09C-DDC4-4CC2-B686-B90893925AE1}"/>
              </a:ext>
            </a:extLst>
          </p:cNvPr>
          <p:cNvCxnSpPr>
            <a:cxnSpLocks/>
          </p:cNvCxnSpPr>
          <p:nvPr/>
        </p:nvCxnSpPr>
        <p:spPr>
          <a:xfrm>
            <a:off x="4458654" y="4180777"/>
            <a:ext cx="220742" cy="14880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66710F1-BC23-427B-9AC7-72CCBF756502}"/>
              </a:ext>
            </a:extLst>
          </p:cNvPr>
          <p:cNvPicPr>
            <a:picLocks noChangeAspect="1"/>
          </p:cNvPicPr>
          <p:nvPr/>
        </p:nvPicPr>
        <p:blipFill>
          <a:blip r:embed="rId4"/>
          <a:stretch>
            <a:fillRect/>
          </a:stretch>
        </p:blipFill>
        <p:spPr>
          <a:xfrm>
            <a:off x="126685" y="420015"/>
            <a:ext cx="4331970" cy="3834765"/>
          </a:xfrm>
          <a:prstGeom prst="rect">
            <a:avLst/>
          </a:prstGeom>
          <a:ln>
            <a:solidFill>
              <a:schemeClr val="accent1"/>
            </a:solidFill>
          </a:ln>
        </p:spPr>
      </p:pic>
    </p:spTree>
    <p:extLst>
      <p:ext uri="{BB962C8B-B14F-4D97-AF65-F5344CB8AC3E}">
        <p14:creationId xmlns:p14="http://schemas.microsoft.com/office/powerpoint/2010/main" val="483350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10531-EEF8-4C1E-A1D1-86A9C36426F7}"/>
              </a:ext>
            </a:extLst>
          </p:cNvPr>
          <p:cNvPicPr>
            <a:picLocks noChangeAspect="1"/>
          </p:cNvPicPr>
          <p:nvPr/>
        </p:nvPicPr>
        <p:blipFill>
          <a:blip r:embed="rId3"/>
          <a:stretch>
            <a:fillRect/>
          </a:stretch>
        </p:blipFill>
        <p:spPr>
          <a:xfrm>
            <a:off x="382126" y="348176"/>
            <a:ext cx="5008159" cy="4624948"/>
          </a:xfrm>
          <a:prstGeom prst="rect">
            <a:avLst/>
          </a:prstGeom>
          <a:ln>
            <a:solidFill>
              <a:schemeClr val="accent1"/>
            </a:solidFill>
          </a:ln>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2" name="Tijdelijke aanduiding voor tekst 1">
            <a:extLst>
              <a:ext uri="{FF2B5EF4-FFF2-40B4-BE49-F238E27FC236}">
                <a16:creationId xmlns:a16="http://schemas.microsoft.com/office/drawing/2014/main" id="{DCFEBAAE-85DC-4774-8C72-81C691E5BEB4}"/>
              </a:ext>
            </a:extLst>
          </p:cNvPr>
          <p:cNvSpPr>
            <a:spLocks noGrp="1"/>
          </p:cNvSpPr>
          <p:nvPr>
            <p:ph type="body" sz="quarter" idx="17"/>
          </p:nvPr>
        </p:nvSpPr>
        <p:spPr>
          <a:xfrm>
            <a:off x="5486400" y="494459"/>
            <a:ext cx="3573517" cy="4478665"/>
          </a:xfrm>
        </p:spPr>
        <p:txBody>
          <a:bodyPr/>
          <a:lstStyle/>
          <a:p>
            <a:r>
              <a:rPr lang="en-US" sz="1400" dirty="0" err="1">
                <a:ea typeface="Verdana"/>
                <a:cs typeface="Verdana"/>
              </a:rPr>
              <a:t>Bij</a:t>
            </a:r>
            <a:r>
              <a:rPr lang="en-US" sz="1400" dirty="0">
                <a:ea typeface="Verdana"/>
                <a:cs typeface="Verdana"/>
              </a:rPr>
              <a:t> </a:t>
            </a:r>
            <a:r>
              <a:rPr lang="en-US" sz="1400" dirty="0" err="1">
                <a:ea typeface="Verdana"/>
                <a:cs typeface="Verdana"/>
              </a:rPr>
              <a:t>elkaar</a:t>
            </a:r>
            <a:r>
              <a:rPr lang="en-US" sz="1400" dirty="0">
                <a:ea typeface="Verdana"/>
                <a:cs typeface="Verdana"/>
              </a:rPr>
              <a:t> </a:t>
            </a:r>
            <a:r>
              <a:rPr lang="en-US" sz="1400" dirty="0" err="1">
                <a:ea typeface="Verdana"/>
                <a:cs typeface="Verdana"/>
              </a:rPr>
              <a:t>optellen</a:t>
            </a:r>
            <a:r>
              <a:rPr lang="en-US" sz="1400" dirty="0">
                <a:ea typeface="Verdana"/>
                <a:cs typeface="Verdana"/>
              </a:rPr>
              <a:t> van de </a:t>
            </a:r>
            <a:r>
              <a:rPr lang="en-US" sz="1400" dirty="0" err="1">
                <a:ea typeface="Verdana"/>
                <a:cs typeface="Verdana"/>
              </a:rPr>
              <a:t>beste</a:t>
            </a:r>
            <a:r>
              <a:rPr lang="en-US" sz="1400" dirty="0">
                <a:ea typeface="Verdana"/>
                <a:cs typeface="Verdana"/>
              </a:rPr>
              <a:t> 8 </a:t>
            </a:r>
            <a:r>
              <a:rPr lang="en-US" sz="1400" dirty="0" err="1">
                <a:ea typeface="Verdana"/>
                <a:cs typeface="Verdana"/>
              </a:rPr>
              <a:t>dagresultaten</a:t>
            </a:r>
            <a:r>
              <a:rPr lang="en-US" sz="1400" dirty="0">
                <a:ea typeface="Verdana"/>
                <a:cs typeface="Verdana"/>
              </a:rPr>
              <a:t> (SD) van de </a:t>
            </a:r>
            <a:r>
              <a:rPr lang="en-US" sz="1400" dirty="0" err="1">
                <a:ea typeface="Verdana"/>
                <a:cs typeface="Verdana"/>
              </a:rPr>
              <a:t>laatste</a:t>
            </a:r>
            <a:r>
              <a:rPr lang="en-US" sz="1400" dirty="0">
                <a:ea typeface="Verdana"/>
                <a:cs typeface="Verdana"/>
              </a:rPr>
              <a:t> 20:</a:t>
            </a:r>
          </a:p>
          <a:p>
            <a:pPr lvl="1" fontAlgn="t">
              <a:tabLst>
                <a:tab pos="806054" algn="l"/>
              </a:tabLst>
            </a:pPr>
            <a:r>
              <a:rPr lang="en-GB" sz="1400" dirty="0">
                <a:ea typeface="Verdana"/>
                <a:cs typeface="Verdana"/>
              </a:rPr>
              <a:t>	  14,5</a:t>
            </a:r>
            <a:endParaRPr lang="nl-NL" sz="1400" dirty="0">
              <a:ea typeface="Verdana"/>
              <a:cs typeface="Verdana"/>
            </a:endParaRPr>
          </a:p>
          <a:p>
            <a:pPr marL="0" indent="0" fontAlgn="t">
              <a:buNone/>
              <a:tabLst>
                <a:tab pos="806054" algn="l"/>
              </a:tabLst>
            </a:pPr>
            <a:r>
              <a:rPr lang="en-GB" sz="1400" dirty="0">
                <a:latin typeface="Verdana" panose="020B0604030504040204" pitchFamily="34" charset="0"/>
                <a:ea typeface="Verdana" panose="020B0604030504040204" pitchFamily="34" charset="0"/>
              </a:rPr>
              <a:t>	  12,8</a:t>
            </a:r>
            <a:endParaRPr lang="nl-NL" sz="1400" dirty="0">
              <a:latin typeface="Verdana" panose="020B0604030504040204" pitchFamily="34" charset="0"/>
              <a:ea typeface="Verdana" panose="020B0604030504040204" pitchFamily="34" charset="0"/>
            </a:endParaRPr>
          </a:p>
          <a:p>
            <a:pPr marL="0" indent="0" fontAlgn="t">
              <a:buNone/>
              <a:tabLst>
                <a:tab pos="806054" algn="l"/>
              </a:tabLst>
            </a:pPr>
            <a:r>
              <a:rPr lang="en-GB" sz="1400" dirty="0">
                <a:latin typeface="Verdana" panose="020B0604030504040204" pitchFamily="34" charset="0"/>
                <a:ea typeface="Verdana" panose="020B0604030504040204" pitchFamily="34" charset="0"/>
              </a:rPr>
              <a:t>	  15,8</a:t>
            </a:r>
            <a:endParaRPr lang="nl-NL" sz="1400" dirty="0">
              <a:latin typeface="Verdana" panose="020B0604030504040204" pitchFamily="34" charset="0"/>
              <a:ea typeface="Verdana" panose="020B0604030504040204" pitchFamily="34" charset="0"/>
            </a:endParaRPr>
          </a:p>
          <a:p>
            <a:pPr marL="0" indent="0" fontAlgn="t">
              <a:buNone/>
              <a:tabLst>
                <a:tab pos="806054" algn="l"/>
              </a:tabLst>
            </a:pPr>
            <a:r>
              <a:rPr lang="en-GB" sz="1400" dirty="0">
                <a:latin typeface="Verdana" panose="020B0604030504040204" pitchFamily="34" charset="0"/>
                <a:ea typeface="Verdana" panose="020B0604030504040204" pitchFamily="34" charset="0"/>
              </a:rPr>
              <a:t>	  13,5</a:t>
            </a:r>
            <a:endParaRPr lang="nl-NL" sz="1400" dirty="0">
              <a:latin typeface="Verdana" panose="020B0604030504040204" pitchFamily="34" charset="0"/>
              <a:ea typeface="Verdana" panose="020B0604030504040204" pitchFamily="34" charset="0"/>
            </a:endParaRPr>
          </a:p>
          <a:p>
            <a:pPr marL="0" indent="0" fontAlgn="t">
              <a:buNone/>
              <a:tabLst>
                <a:tab pos="806054" algn="l"/>
              </a:tabLst>
            </a:pPr>
            <a:r>
              <a:rPr lang="en-GB" sz="1400" dirty="0">
                <a:latin typeface="Verdana" panose="020B0604030504040204" pitchFamily="34" charset="0"/>
                <a:ea typeface="Verdana" panose="020B0604030504040204" pitchFamily="34" charset="0"/>
              </a:rPr>
              <a:t>	  15,6</a:t>
            </a:r>
            <a:endParaRPr lang="nl-NL" sz="1400" dirty="0">
              <a:latin typeface="Verdana" panose="020B0604030504040204" pitchFamily="34" charset="0"/>
              <a:ea typeface="Verdana" panose="020B0604030504040204" pitchFamily="34" charset="0"/>
            </a:endParaRPr>
          </a:p>
          <a:p>
            <a:pPr marL="0" indent="0" fontAlgn="t">
              <a:buNone/>
              <a:tabLst>
                <a:tab pos="806054" algn="l"/>
              </a:tabLst>
            </a:pPr>
            <a:r>
              <a:rPr lang="en-GB" sz="1400" dirty="0">
                <a:latin typeface="Verdana" panose="020B0604030504040204" pitchFamily="34" charset="0"/>
                <a:ea typeface="Verdana" panose="020B0604030504040204" pitchFamily="34" charset="0"/>
              </a:rPr>
              <a:t>	  11,0</a:t>
            </a:r>
            <a:endParaRPr lang="nl-NL" sz="1400" dirty="0">
              <a:latin typeface="Verdana" panose="020B0604030504040204" pitchFamily="34" charset="0"/>
              <a:ea typeface="Verdana" panose="020B0604030504040204" pitchFamily="34" charset="0"/>
            </a:endParaRPr>
          </a:p>
          <a:p>
            <a:pPr marL="0" indent="0" fontAlgn="t">
              <a:buNone/>
              <a:tabLst>
                <a:tab pos="806054" algn="l"/>
              </a:tabLst>
            </a:pPr>
            <a:r>
              <a:rPr lang="en-GB" sz="1400" dirty="0">
                <a:latin typeface="Verdana" panose="020B0604030504040204" pitchFamily="34" charset="0"/>
                <a:ea typeface="Verdana" panose="020B0604030504040204" pitchFamily="34" charset="0"/>
              </a:rPr>
              <a:t>	  10,4</a:t>
            </a:r>
            <a:endParaRPr lang="nl-NL" sz="1400" dirty="0">
              <a:latin typeface="Verdana" panose="020B0604030504040204" pitchFamily="34" charset="0"/>
              <a:ea typeface="Verdana" panose="020B0604030504040204" pitchFamily="34" charset="0"/>
            </a:endParaRPr>
          </a:p>
          <a:p>
            <a:pPr marL="0" indent="0" fontAlgn="t">
              <a:buNone/>
              <a:tabLst>
                <a:tab pos="806054" algn="l"/>
              </a:tabLst>
            </a:pPr>
            <a:r>
              <a:rPr lang="en-GB" sz="1400" dirty="0">
                <a:latin typeface="Verdana" panose="020B0604030504040204" pitchFamily="34" charset="0"/>
                <a:ea typeface="Verdana" panose="020B0604030504040204" pitchFamily="34" charset="0"/>
              </a:rPr>
              <a:t>	</a:t>
            </a:r>
            <a:r>
              <a:rPr lang="en-GB" sz="1400" u="sng" dirty="0">
                <a:latin typeface="Verdana" panose="020B0604030504040204" pitchFamily="34" charset="0"/>
                <a:ea typeface="Verdana" panose="020B0604030504040204" pitchFamily="34" charset="0"/>
              </a:rPr>
              <a:t>  13,1 </a:t>
            </a:r>
            <a:r>
              <a:rPr lang="en-GB" sz="1400" dirty="0">
                <a:latin typeface="Verdana" panose="020B0604030504040204" pitchFamily="34" charset="0"/>
                <a:ea typeface="Verdana" panose="020B0604030504040204" pitchFamily="34" charset="0"/>
              </a:rPr>
              <a:t>+</a:t>
            </a:r>
            <a:r>
              <a:rPr lang="en-GB" sz="1400" u="sng" dirty="0">
                <a:latin typeface="Verdana" panose="020B0604030504040204" pitchFamily="34" charset="0"/>
                <a:ea typeface="Verdana" panose="020B0604030504040204" pitchFamily="34" charset="0"/>
              </a:rPr>
              <a:t> </a:t>
            </a:r>
            <a:endParaRPr lang="nl-NL" sz="1400" u="sng" dirty="0">
              <a:latin typeface="Verdana" panose="020B0604030504040204" pitchFamily="34" charset="0"/>
              <a:ea typeface="Verdana" panose="020B0604030504040204" pitchFamily="34" charset="0"/>
            </a:endParaRPr>
          </a:p>
          <a:p>
            <a:pPr marL="0" indent="0" fontAlgn="t">
              <a:buNone/>
              <a:tabLst>
                <a:tab pos="806054" algn="l"/>
              </a:tabLst>
            </a:pPr>
            <a:r>
              <a:rPr lang="en-GB" sz="1400" dirty="0">
                <a:latin typeface="Verdana" panose="020B0604030504040204" pitchFamily="34" charset="0"/>
                <a:ea typeface="Verdana" panose="020B0604030504040204" pitchFamily="34" charset="0"/>
              </a:rPr>
              <a:t>	106,7</a:t>
            </a:r>
            <a:endParaRPr lang="nl-NL" sz="1400" dirty="0">
              <a:latin typeface="Verdana" panose="020B0604030504040204" pitchFamily="34" charset="0"/>
              <a:ea typeface="Verdana" panose="020B0604030504040204" pitchFamily="34" charset="0"/>
            </a:endParaRP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Het </a:t>
            </a:r>
            <a:r>
              <a:rPr lang="en-US" sz="1400" dirty="0" err="1">
                <a:latin typeface="Verdana" panose="020B0604030504040204" pitchFamily="34" charset="0"/>
                <a:ea typeface="Verdana" panose="020B0604030504040204" pitchFamily="34" charset="0"/>
              </a:rPr>
              <a:t>gemiddelde</a:t>
            </a:r>
            <a:r>
              <a:rPr lang="en-US" sz="1400" dirty="0">
                <a:latin typeface="Verdana" panose="020B0604030504040204" pitchFamily="34" charset="0"/>
                <a:ea typeface="Verdana" panose="020B0604030504040204" pitchFamily="34" charset="0"/>
              </a:rPr>
              <a:t>: 106,7 / 8</a:t>
            </a:r>
          </a:p>
          <a:p>
            <a:endParaRPr lang="en-US" sz="1400" dirty="0">
              <a:latin typeface="Verdana" panose="020B0604030504040204" pitchFamily="34" charset="0"/>
              <a:ea typeface="Verdana" panose="020B0604030504040204" pitchFamily="34" charset="0"/>
            </a:endParaRPr>
          </a:p>
          <a:p>
            <a:r>
              <a:rPr lang="en-US" sz="1400" dirty="0">
                <a:latin typeface="Verdana" panose="020B0604030504040204" pitchFamily="34" charset="0"/>
                <a:ea typeface="Verdana" panose="020B0604030504040204" pitchFamily="34" charset="0"/>
              </a:rPr>
              <a:t>Handicap: </a:t>
            </a:r>
            <a:r>
              <a:rPr lang="en-US" sz="1400" b="1" dirty="0">
                <a:latin typeface="Verdana" panose="020B0604030504040204" pitchFamily="34" charset="0"/>
                <a:ea typeface="Verdana" panose="020B0604030504040204" pitchFamily="34" charset="0"/>
              </a:rPr>
              <a:t>13,3</a:t>
            </a:r>
            <a:endParaRPr lang="en-US" sz="1400" dirty="0">
              <a:latin typeface="Verdana" panose="020B0604030504040204" pitchFamily="34" charset="0"/>
              <a:ea typeface="Verdana" panose="020B0604030504040204" pitchFamily="34" charset="0"/>
            </a:endParaRPr>
          </a:p>
          <a:p>
            <a:endParaRPr lang="en-US" sz="1400" dirty="0">
              <a:latin typeface="Verdana" panose="020B0604030504040204" pitchFamily="34" charset="0"/>
              <a:ea typeface="Verdana" panose="020B0604030504040204" pitchFamily="34" charset="0"/>
            </a:endParaRPr>
          </a:p>
          <a:p>
            <a:endParaRPr lang="en-US" sz="1400" dirty="0">
              <a:latin typeface="Verdana" panose="020B0604030504040204" pitchFamily="34" charset="0"/>
              <a:ea typeface="Verdana" panose="020B0604030504040204" pitchFamily="34" charset="0"/>
            </a:endParaRPr>
          </a:p>
          <a:p>
            <a:endParaRPr lang="nl-NL" dirty="0"/>
          </a:p>
        </p:txBody>
      </p:sp>
      <p:pic>
        <p:nvPicPr>
          <p:cNvPr id="5" name="Picture 93" descr="ngf_logo.png">
            <a:extLst>
              <a:ext uri="{FF2B5EF4-FFF2-40B4-BE49-F238E27FC236}">
                <a16:creationId xmlns:a16="http://schemas.microsoft.com/office/drawing/2014/main" id="{97978B9C-9CCC-E84A-B5A3-0DA29CF69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4444"/>
          <a:stretch>
            <a:fillRect/>
          </a:stretch>
        </p:blipFill>
        <p:spPr bwMode="auto">
          <a:xfrm>
            <a:off x="8410575" y="160338"/>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518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0"/>
            <a:ext cx="9144000" cy="666751"/>
          </a:xfrm>
        </p:spPr>
        <p:txBody>
          <a:bodyPr/>
          <a:lstStyle/>
          <a:p>
            <a:pPr>
              <a:spcBef>
                <a:spcPct val="0"/>
              </a:spcBef>
            </a:pPr>
            <a:r>
              <a:rPr lang="en-US" altLang="nl-NL" sz="2400" dirty="0" err="1">
                <a:ln>
                  <a:noFill/>
                </a:ln>
                <a:latin typeface="Georgia" panose="02040502050405020303" pitchFamily="18" charset="0"/>
              </a:rPr>
              <a:t>Tabel</a:t>
            </a:r>
            <a:r>
              <a:rPr lang="en-US" altLang="nl-NL" sz="2400" dirty="0">
                <a:ln>
                  <a:noFill/>
                </a:ln>
                <a:latin typeface="Georgia" panose="02040502050405020303" pitchFamily="18" charset="0"/>
              </a:rPr>
              <a:t> </a:t>
            </a:r>
            <a:r>
              <a:rPr lang="en-US" altLang="nl-NL" sz="2400" dirty="0" err="1">
                <a:ln>
                  <a:noFill/>
                </a:ln>
                <a:latin typeface="Georgia" panose="02040502050405020303" pitchFamily="18" charset="0"/>
              </a:rPr>
              <a:t>voor</a:t>
            </a:r>
            <a:r>
              <a:rPr lang="en-US" altLang="nl-NL" sz="2400" dirty="0">
                <a:ln>
                  <a:noFill/>
                </a:ln>
                <a:latin typeface="Georgia" panose="02040502050405020303" pitchFamily="18" charset="0"/>
              </a:rPr>
              <a:t> het </a:t>
            </a:r>
            <a:r>
              <a:rPr lang="en-US" altLang="nl-NL" sz="2400" dirty="0" err="1">
                <a:ln>
                  <a:noFill/>
                </a:ln>
                <a:latin typeface="Georgia" panose="02040502050405020303" pitchFamily="18" charset="0"/>
              </a:rPr>
              <a:t>berekenen</a:t>
            </a:r>
            <a:r>
              <a:rPr lang="en-US" altLang="nl-NL" sz="2400" dirty="0">
                <a:ln>
                  <a:noFill/>
                </a:ln>
                <a:latin typeface="Georgia" panose="02040502050405020303" pitchFamily="18" charset="0"/>
              </a:rPr>
              <a:t> van </a:t>
            </a:r>
            <a:r>
              <a:rPr lang="en-US" altLang="nl-NL" sz="2400" dirty="0" err="1">
                <a:ln>
                  <a:noFill/>
                </a:ln>
                <a:latin typeface="Georgia" panose="02040502050405020303" pitchFamily="18" charset="0"/>
              </a:rPr>
              <a:t>een</a:t>
            </a:r>
            <a:r>
              <a:rPr lang="en-US" altLang="nl-NL" sz="2400" dirty="0">
                <a:ln>
                  <a:noFill/>
                </a:ln>
                <a:latin typeface="Georgia" panose="02040502050405020303" pitchFamily="18" charset="0"/>
              </a:rPr>
              <a:t> WHS-handicap</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871037"/>
            <a:ext cx="8550442" cy="3867150"/>
          </a:xfrm>
        </p:spPr>
        <p:txBody>
          <a:bodyPr/>
          <a:lstStyle/>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lvl="1">
              <a:lnSpc>
                <a:spcPct val="150000"/>
              </a:lnSpc>
              <a:spcBef>
                <a:spcPct val="0"/>
              </a:spcBef>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graphicFrame>
        <p:nvGraphicFramePr>
          <p:cNvPr id="6" name="Table 1">
            <a:extLst>
              <a:ext uri="{FF2B5EF4-FFF2-40B4-BE49-F238E27FC236}">
                <a16:creationId xmlns:a16="http://schemas.microsoft.com/office/drawing/2014/main" id="{98FF2C81-3ECB-4D4F-8F5F-FE382A8D6F54}"/>
              </a:ext>
            </a:extLst>
          </p:cNvPr>
          <p:cNvGraphicFramePr>
            <a:graphicFrameLocks noGrp="1" noChangeAspect="1"/>
          </p:cNvGraphicFramePr>
          <p:nvPr/>
        </p:nvGraphicFramePr>
        <p:xfrm>
          <a:off x="219868" y="1098551"/>
          <a:ext cx="8695532" cy="3867151"/>
        </p:xfrm>
        <a:graphic>
          <a:graphicData uri="http://schemas.openxmlformats.org/drawingml/2006/table">
            <a:tbl>
              <a:tblPr firstRow="1" firstCol="1" bandRow="1">
                <a:tableStyleId>{7DF18680-E054-41AD-8BC1-D1AEF772440D}</a:tableStyleId>
              </a:tblPr>
              <a:tblGrid>
                <a:gridCol w="3182673">
                  <a:extLst>
                    <a:ext uri="{9D8B030D-6E8A-4147-A177-3AD203B41FA5}">
                      <a16:colId xmlns:a16="http://schemas.microsoft.com/office/drawing/2014/main" val="3252956049"/>
                    </a:ext>
                  </a:extLst>
                </a:gridCol>
                <a:gridCol w="4007909">
                  <a:extLst>
                    <a:ext uri="{9D8B030D-6E8A-4147-A177-3AD203B41FA5}">
                      <a16:colId xmlns:a16="http://schemas.microsoft.com/office/drawing/2014/main" val="3053046821"/>
                    </a:ext>
                  </a:extLst>
                </a:gridCol>
                <a:gridCol w="1504950">
                  <a:extLst>
                    <a:ext uri="{9D8B030D-6E8A-4147-A177-3AD203B41FA5}">
                      <a16:colId xmlns:a16="http://schemas.microsoft.com/office/drawing/2014/main" val="3969839884"/>
                    </a:ext>
                  </a:extLst>
                </a:gridCol>
              </a:tblGrid>
              <a:tr h="751465">
                <a:tc>
                  <a:txBody>
                    <a:bodyPr/>
                    <a:lstStyle/>
                    <a:p>
                      <a:pPr marL="0" marR="0" algn="ctr" hangingPunct="0">
                        <a:lnSpc>
                          <a:spcPct val="107000"/>
                        </a:lnSpc>
                        <a:spcBef>
                          <a:spcPts val="300"/>
                        </a:spcBef>
                        <a:spcAft>
                          <a:spcPts val="300"/>
                        </a:spcAft>
                      </a:pPr>
                      <a:r>
                        <a:rPr lang="en-US" sz="1400" err="1">
                          <a:solidFill>
                            <a:srgbClr val="214F91"/>
                          </a:solidFill>
                          <a:effectLst/>
                          <a:latin typeface="Verdana" panose="020B0604030504040204" pitchFamily="34" charset="0"/>
                          <a:ea typeface="Verdana" panose="020B0604030504040204" pitchFamily="34" charset="0"/>
                        </a:rPr>
                        <a:t>Aantal</a:t>
                      </a:r>
                      <a:r>
                        <a:rPr lang="en-US" sz="1400">
                          <a:solidFill>
                            <a:srgbClr val="214F91"/>
                          </a:solidFill>
                          <a:effectLst/>
                          <a:latin typeface="Verdana" panose="020B0604030504040204" pitchFamily="34" charset="0"/>
                          <a:ea typeface="Verdana" panose="020B0604030504040204" pitchFamily="34" charset="0"/>
                        </a:rPr>
                        <a:t> </a:t>
                      </a:r>
                      <a:r>
                        <a:rPr lang="en-US" sz="1400" err="1">
                          <a:solidFill>
                            <a:srgbClr val="214F91"/>
                          </a:solidFill>
                          <a:effectLst/>
                          <a:latin typeface="Verdana" panose="020B0604030504040204" pitchFamily="34" charset="0"/>
                          <a:ea typeface="Verdana" panose="020B0604030504040204" pitchFamily="34" charset="0"/>
                        </a:rPr>
                        <a:t>dagresultaten</a:t>
                      </a:r>
                      <a:r>
                        <a:rPr lang="en-US" sz="1400">
                          <a:solidFill>
                            <a:srgbClr val="214F91"/>
                          </a:solidFill>
                          <a:effectLst/>
                          <a:latin typeface="Verdana" panose="020B0604030504040204" pitchFamily="34" charset="0"/>
                          <a:ea typeface="Verdana" panose="020B0604030504040204" pitchFamily="34" charset="0"/>
                        </a:rPr>
                        <a:t> (SD) in handicap </a:t>
                      </a:r>
                      <a:r>
                        <a:rPr lang="en-US" sz="1400" err="1">
                          <a:solidFill>
                            <a:srgbClr val="214F91"/>
                          </a:solidFill>
                          <a:effectLst/>
                          <a:latin typeface="Verdana" panose="020B0604030504040204" pitchFamily="34" charset="0"/>
                          <a:ea typeface="Verdana" panose="020B0604030504040204" pitchFamily="34" charset="0"/>
                        </a:rPr>
                        <a:t>overzicht</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rgbClr val="009FDF">
                        <a:alpha val="54000"/>
                      </a:srgbClr>
                    </a:solidFill>
                  </a:tcPr>
                </a:tc>
                <a:tc>
                  <a:txBody>
                    <a:bodyPr/>
                    <a:lstStyle/>
                    <a:p>
                      <a:pPr marL="0" marR="0" algn="ctr" hangingPunct="0">
                        <a:lnSpc>
                          <a:spcPct val="107000"/>
                        </a:lnSpc>
                        <a:spcBef>
                          <a:spcPts val="300"/>
                        </a:spcBef>
                        <a:spcAft>
                          <a:spcPts val="300"/>
                        </a:spcAft>
                      </a:pPr>
                      <a:r>
                        <a:rPr lang="en-US" sz="1400" err="1">
                          <a:solidFill>
                            <a:srgbClr val="214F91"/>
                          </a:solidFill>
                          <a:effectLst/>
                          <a:latin typeface="Verdana" panose="020B0604030504040204" pitchFamily="34" charset="0"/>
                          <a:ea typeface="Verdana" panose="020B0604030504040204" pitchFamily="34" charset="0"/>
                        </a:rPr>
                        <a:t>Dagresultaten</a:t>
                      </a:r>
                      <a:r>
                        <a:rPr lang="en-US" sz="1400">
                          <a:solidFill>
                            <a:srgbClr val="214F91"/>
                          </a:solidFill>
                          <a:effectLst/>
                          <a:latin typeface="Verdana" panose="020B0604030504040204" pitchFamily="34" charset="0"/>
                          <a:ea typeface="Verdana" panose="020B0604030504040204" pitchFamily="34" charset="0"/>
                        </a:rPr>
                        <a:t> (SD) die </a:t>
                      </a:r>
                      <a:r>
                        <a:rPr lang="en-US" sz="1400" err="1">
                          <a:solidFill>
                            <a:srgbClr val="214F91"/>
                          </a:solidFill>
                          <a:effectLst/>
                          <a:latin typeface="Verdana" panose="020B0604030504040204" pitchFamily="34" charset="0"/>
                          <a:ea typeface="Verdana" panose="020B0604030504040204" pitchFamily="34" charset="0"/>
                        </a:rPr>
                        <a:t>voor</a:t>
                      </a:r>
                      <a:r>
                        <a:rPr lang="en-US" sz="1400">
                          <a:solidFill>
                            <a:srgbClr val="214F91"/>
                          </a:solidFill>
                          <a:effectLst/>
                          <a:latin typeface="Verdana" panose="020B0604030504040204" pitchFamily="34" charset="0"/>
                          <a:ea typeface="Verdana" panose="020B0604030504040204" pitchFamily="34" charset="0"/>
                        </a:rPr>
                        <a:t> de </a:t>
                      </a:r>
                      <a:r>
                        <a:rPr lang="en-US" sz="1400" err="1">
                          <a:solidFill>
                            <a:srgbClr val="214F91"/>
                          </a:solidFill>
                          <a:effectLst/>
                          <a:latin typeface="Verdana" panose="020B0604030504040204" pitchFamily="34" charset="0"/>
                          <a:ea typeface="Verdana" panose="020B0604030504040204" pitchFamily="34" charset="0"/>
                        </a:rPr>
                        <a:t>handicapberekening</a:t>
                      </a:r>
                      <a:r>
                        <a:rPr lang="en-US" sz="1400">
                          <a:solidFill>
                            <a:srgbClr val="214F91"/>
                          </a:solidFill>
                          <a:effectLst/>
                          <a:latin typeface="Verdana" panose="020B0604030504040204" pitchFamily="34" charset="0"/>
                          <a:ea typeface="Verdana" panose="020B0604030504040204" pitchFamily="34" charset="0"/>
                        </a:rPr>
                        <a:t> </a:t>
                      </a:r>
                      <a:r>
                        <a:rPr lang="en-US" sz="1400" err="1">
                          <a:solidFill>
                            <a:srgbClr val="214F91"/>
                          </a:solidFill>
                          <a:effectLst/>
                          <a:latin typeface="Verdana" panose="020B0604030504040204" pitchFamily="34" charset="0"/>
                          <a:ea typeface="Verdana" panose="020B0604030504040204" pitchFamily="34" charset="0"/>
                        </a:rPr>
                        <a:t>worden</a:t>
                      </a:r>
                      <a:r>
                        <a:rPr lang="en-US" sz="1400">
                          <a:solidFill>
                            <a:srgbClr val="214F91"/>
                          </a:solidFill>
                          <a:effectLst/>
                          <a:latin typeface="Verdana" panose="020B0604030504040204" pitchFamily="34" charset="0"/>
                          <a:ea typeface="Verdana" panose="020B0604030504040204" pitchFamily="34" charset="0"/>
                        </a:rPr>
                        <a:t> </a:t>
                      </a:r>
                      <a:r>
                        <a:rPr lang="en-US" sz="1400" err="1">
                          <a:solidFill>
                            <a:srgbClr val="214F91"/>
                          </a:solidFill>
                          <a:effectLst/>
                          <a:latin typeface="Verdana" panose="020B0604030504040204" pitchFamily="34" charset="0"/>
                          <a:ea typeface="Verdana" panose="020B0604030504040204" pitchFamily="34" charset="0"/>
                        </a:rPr>
                        <a:t>gebruikt</a:t>
                      </a:r>
                      <a:r>
                        <a:rPr lang="en-US" sz="1400">
                          <a:solidFill>
                            <a:srgbClr val="214F91"/>
                          </a:solidFill>
                          <a:effectLst/>
                          <a:latin typeface="Verdana" panose="020B0604030504040204" pitchFamily="34" charset="0"/>
                          <a:ea typeface="Verdana" panose="020B0604030504040204" pitchFamily="34" charset="0"/>
                        </a:rPr>
                        <a:t> </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rgbClr val="009FDF">
                        <a:alpha val="54000"/>
                      </a:srgbClr>
                    </a:solidFill>
                  </a:tcPr>
                </a:tc>
                <a:tc>
                  <a:txBody>
                    <a:bodyPr/>
                    <a:lstStyle/>
                    <a:p>
                      <a:pPr marL="0" marR="0" algn="ctr" hangingPunct="0">
                        <a:lnSpc>
                          <a:spcPct val="107000"/>
                        </a:lnSpc>
                        <a:spcBef>
                          <a:spcPts val="300"/>
                        </a:spcBef>
                        <a:spcAft>
                          <a:spcPts val="300"/>
                        </a:spcAft>
                      </a:pPr>
                      <a:r>
                        <a:rPr lang="en-US" sz="1400" err="1">
                          <a:solidFill>
                            <a:srgbClr val="214F91"/>
                          </a:solidFill>
                          <a:effectLst/>
                          <a:latin typeface="Verdana" panose="020B0604030504040204" pitchFamily="34" charset="0"/>
                          <a:ea typeface="Verdana" panose="020B0604030504040204" pitchFamily="34" charset="0"/>
                        </a:rPr>
                        <a:t>Aanpassing</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rgbClr val="009FDF">
                        <a:alpha val="54000"/>
                      </a:srgbClr>
                    </a:solidFill>
                  </a:tcPr>
                </a:tc>
                <a:extLst>
                  <a:ext uri="{0D108BD9-81ED-4DB2-BD59-A6C34878D82A}">
                    <a16:rowId xmlns:a16="http://schemas.microsoft.com/office/drawing/2014/main" val="4051243857"/>
                  </a:ext>
                </a:extLst>
              </a:tr>
              <a:tr h="239331">
                <a:tc>
                  <a:txBody>
                    <a:bodyPr/>
                    <a:lstStyle/>
                    <a:p>
                      <a:pPr marL="0" marR="151765"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1</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Dagresultaat</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-2.0</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4000"/>
                      </a:schemeClr>
                    </a:solidFill>
                  </a:tcPr>
                </a:tc>
                <a:extLst>
                  <a:ext uri="{0D108BD9-81ED-4DB2-BD59-A6C34878D82A}">
                    <a16:rowId xmlns:a16="http://schemas.microsoft.com/office/drawing/2014/main" val="758984625"/>
                  </a:ext>
                </a:extLst>
              </a:tr>
              <a:tr h="239331">
                <a:tc>
                  <a:txBody>
                    <a:bodyPr/>
                    <a:lstStyle/>
                    <a:p>
                      <a:pPr marL="0" marR="151765"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2</a:t>
                      </a:r>
                    </a:p>
                  </a:txBody>
                  <a:tcPr marL="0" marR="0" marT="0" marB="0" anchor="ctr">
                    <a:lnT w="12700" cap="flat" cmpd="sng" algn="ctr">
                      <a:solidFill>
                        <a:schemeClr val="tx1"/>
                      </a:solidFill>
                      <a:prstDash val="solid"/>
                      <a:round/>
                      <a:headEnd type="none" w="med" len="med"/>
                      <a:tailEnd type="none" w="med" len="med"/>
                    </a:lnT>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Laagste</a:t>
                      </a:r>
                      <a:r>
                        <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 1</a:t>
                      </a:r>
                    </a:p>
                  </a:txBody>
                  <a:tcPr marL="0" marR="0" marT="0" marB="0" anchor="ctr">
                    <a:lnT w="12700" cap="flat" cmpd="sng" algn="ctr">
                      <a:solidFill>
                        <a:schemeClr val="tx1"/>
                      </a:solidFill>
                      <a:prstDash val="solid"/>
                      <a:round/>
                      <a:headEnd type="none" w="med" len="med"/>
                      <a:tailEnd type="none" w="med" len="med"/>
                    </a:lnT>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rPr>
                        <a:t>-2.0</a:t>
                      </a:r>
                    </a:p>
                  </a:txBody>
                  <a:tcPr marL="0" marR="0" marT="0" marB="0" anchor="ctr">
                    <a:lnT w="12700" cap="flat" cmpd="sng" algn="ctr">
                      <a:solidFill>
                        <a:schemeClr val="tx1"/>
                      </a:solidFill>
                      <a:prstDash val="solid"/>
                      <a:round/>
                      <a:headEnd type="none" w="med" len="med"/>
                      <a:tailEnd type="none" w="med" len="med"/>
                    </a:lnT>
                    <a:solidFill>
                      <a:schemeClr val="bg2">
                        <a:alpha val="54000"/>
                      </a:schemeClr>
                    </a:solidFill>
                  </a:tcPr>
                </a:tc>
                <a:extLst>
                  <a:ext uri="{0D108BD9-81ED-4DB2-BD59-A6C34878D82A}">
                    <a16:rowId xmlns:a16="http://schemas.microsoft.com/office/drawing/2014/main" val="3865781976"/>
                  </a:ext>
                </a:extLst>
              </a:tr>
              <a:tr h="239331">
                <a:tc>
                  <a:txBody>
                    <a:bodyPr/>
                    <a:lstStyle/>
                    <a:p>
                      <a:pPr marL="0" marR="151765"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3</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1</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-2.0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992171933"/>
                  </a:ext>
                </a:extLst>
              </a:tr>
              <a:tr h="239331">
                <a:tc>
                  <a:txBody>
                    <a:bodyPr/>
                    <a:lstStyle/>
                    <a:p>
                      <a:pPr marL="0" marR="149860"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4</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1</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-1.0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2304316006"/>
                  </a:ext>
                </a:extLst>
              </a:tr>
              <a:tr h="240792">
                <a:tc>
                  <a:txBody>
                    <a:bodyPr/>
                    <a:lstStyle/>
                    <a:p>
                      <a:pPr marL="0" marR="151765" algn="ctr" hangingPunct="0">
                        <a:lnSpc>
                          <a:spcPct val="107000"/>
                        </a:lnSpc>
                        <a:spcBef>
                          <a:spcPts val="295"/>
                        </a:spcBef>
                        <a:spcAft>
                          <a:spcPts val="0"/>
                        </a:spcAft>
                      </a:pPr>
                      <a:r>
                        <a:rPr lang="en-US" sz="1400" b="0">
                          <a:solidFill>
                            <a:srgbClr val="214F91"/>
                          </a:solidFill>
                          <a:effectLst/>
                          <a:latin typeface="Verdana" panose="020B0604030504040204" pitchFamily="34" charset="0"/>
                          <a:ea typeface="Verdana" panose="020B0604030504040204" pitchFamily="34" charset="0"/>
                        </a:rPr>
                        <a:t>5</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95"/>
                        </a:spcBef>
                        <a:spcAft>
                          <a:spcPts val="0"/>
                        </a:spcAft>
                      </a:pP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1</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95"/>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3680105583"/>
                  </a:ext>
                </a:extLst>
              </a:tr>
              <a:tr h="239331">
                <a:tc>
                  <a:txBody>
                    <a:bodyPr/>
                    <a:lstStyle/>
                    <a:p>
                      <a:pPr marL="0" marR="149860"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6</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2</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-1.0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3032279817"/>
                  </a:ext>
                </a:extLst>
              </a:tr>
              <a:tr h="239331">
                <a:tc>
                  <a:txBody>
                    <a:bodyPr/>
                    <a:lstStyle/>
                    <a:p>
                      <a:pPr marL="0" marR="150495" indent="8890" algn="ctr" hangingPunct="0">
                        <a:lnSpc>
                          <a:spcPct val="107000"/>
                        </a:lnSpc>
                        <a:spcBef>
                          <a:spcPts val="285"/>
                        </a:spcBef>
                        <a:spcAft>
                          <a:spcPts val="0"/>
                        </a:spcAft>
                      </a:pPr>
                      <a:r>
                        <a:rPr lang="en-US" sz="1400" b="0">
                          <a:solidFill>
                            <a:srgbClr val="214F91"/>
                          </a:solidFill>
                          <a:effectLst/>
                          <a:latin typeface="Verdana" panose="020B0604030504040204" pitchFamily="34" charset="0"/>
                          <a:ea typeface="Verdana" panose="020B0604030504040204" pitchFamily="34" charset="0"/>
                        </a:rPr>
                        <a:t>7 or 8</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5"/>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2</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5"/>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4107933902"/>
                  </a:ext>
                </a:extLst>
              </a:tr>
              <a:tr h="240792">
                <a:tc>
                  <a:txBody>
                    <a:bodyPr/>
                    <a:lstStyle/>
                    <a:p>
                      <a:pPr marL="0" marR="150495" indent="8890"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9 to 11</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3</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1843291293"/>
                  </a:ext>
                </a:extLst>
              </a:tr>
              <a:tr h="239331">
                <a:tc>
                  <a:txBody>
                    <a:bodyPr/>
                    <a:lstStyle/>
                    <a:p>
                      <a:pPr marL="0" marR="150495" indent="8890" algn="ctr" hangingPunct="0">
                        <a:lnSpc>
                          <a:spcPct val="107000"/>
                        </a:lnSpc>
                        <a:spcBef>
                          <a:spcPts val="285"/>
                        </a:spcBef>
                        <a:spcAft>
                          <a:spcPts val="0"/>
                        </a:spcAft>
                      </a:pPr>
                      <a:r>
                        <a:rPr lang="en-US" sz="1400" b="0">
                          <a:solidFill>
                            <a:srgbClr val="214F91"/>
                          </a:solidFill>
                          <a:effectLst/>
                          <a:latin typeface="Verdana" panose="020B0604030504040204" pitchFamily="34" charset="0"/>
                          <a:ea typeface="Verdana" panose="020B0604030504040204" pitchFamily="34" charset="0"/>
                        </a:rPr>
                        <a:t>12 to 14</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5"/>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4</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5"/>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1615215607"/>
                  </a:ext>
                </a:extLst>
              </a:tr>
              <a:tr h="239331">
                <a:tc>
                  <a:txBody>
                    <a:bodyPr/>
                    <a:lstStyle/>
                    <a:p>
                      <a:pPr marL="0" marR="150495" indent="8890"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15 or 16</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5</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4164019530"/>
                  </a:ext>
                </a:extLst>
              </a:tr>
              <a:tr h="240792">
                <a:tc>
                  <a:txBody>
                    <a:bodyPr/>
                    <a:lstStyle/>
                    <a:p>
                      <a:pPr marL="0" marR="150495" indent="8890" algn="ctr" hangingPunct="0">
                        <a:lnSpc>
                          <a:spcPct val="107000"/>
                        </a:lnSpc>
                        <a:spcBef>
                          <a:spcPts val="295"/>
                        </a:spcBef>
                        <a:spcAft>
                          <a:spcPts val="0"/>
                        </a:spcAft>
                      </a:pPr>
                      <a:r>
                        <a:rPr lang="en-US" sz="1400" b="0">
                          <a:solidFill>
                            <a:srgbClr val="214F91"/>
                          </a:solidFill>
                          <a:effectLst/>
                          <a:latin typeface="Verdana" panose="020B0604030504040204" pitchFamily="34" charset="0"/>
                          <a:ea typeface="Verdana" panose="020B0604030504040204" pitchFamily="34" charset="0"/>
                        </a:rPr>
                        <a:t>17 or 18</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95"/>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6</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95"/>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2377569438"/>
                  </a:ext>
                </a:extLst>
              </a:tr>
              <a:tr h="239331">
                <a:tc>
                  <a:txBody>
                    <a:bodyPr/>
                    <a:lstStyle/>
                    <a:p>
                      <a:pPr marL="0" marR="150495" indent="8890"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19</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7</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1922254669"/>
                  </a:ext>
                </a:extLst>
              </a:tr>
              <a:tr h="239331">
                <a:tc>
                  <a:txBody>
                    <a:bodyPr/>
                    <a:lstStyle/>
                    <a:p>
                      <a:pPr marL="0" marR="150495" indent="8890" algn="ctr" hangingPunct="0">
                        <a:lnSpc>
                          <a:spcPct val="107000"/>
                        </a:lnSpc>
                        <a:spcBef>
                          <a:spcPts val="280"/>
                        </a:spcBef>
                        <a:spcAft>
                          <a:spcPts val="0"/>
                        </a:spcAft>
                      </a:pPr>
                      <a:r>
                        <a:rPr lang="en-US" sz="1400" b="0">
                          <a:solidFill>
                            <a:srgbClr val="214F91"/>
                          </a:solidFill>
                          <a:effectLst/>
                          <a:latin typeface="Verdana" panose="020B0604030504040204" pitchFamily="34" charset="0"/>
                          <a:ea typeface="Verdana" panose="020B0604030504040204" pitchFamily="34" charset="0"/>
                        </a:rPr>
                        <a:t>20</a:t>
                      </a:r>
                      <a:endParaRPr lang="en-US" sz="1400" b="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0" marR="0" algn="ctr" hangingPunct="0">
                        <a:lnSpc>
                          <a:spcPct val="107000"/>
                        </a:lnSpc>
                        <a:spcBef>
                          <a:spcPts val="280"/>
                        </a:spcBef>
                        <a:spcAft>
                          <a:spcPts val="0"/>
                        </a:spcAft>
                      </a:pPr>
                      <a:r>
                        <a:rPr lang="en-US" sz="1400" err="1">
                          <a:solidFill>
                            <a:srgbClr val="214F91"/>
                          </a:solidFill>
                          <a:effectLst/>
                          <a:latin typeface="Verdana" panose="020B0604030504040204" pitchFamily="34" charset="0"/>
                          <a:ea typeface="Verdana" panose="020B0604030504040204" pitchFamily="34" charset="0"/>
                        </a:rPr>
                        <a:t>Gemiddelde</a:t>
                      </a:r>
                      <a:r>
                        <a:rPr lang="en-US" sz="1400">
                          <a:solidFill>
                            <a:srgbClr val="214F91"/>
                          </a:solidFill>
                          <a:effectLst/>
                          <a:latin typeface="Verdana" panose="020B0604030504040204" pitchFamily="34" charset="0"/>
                          <a:ea typeface="Verdana" panose="020B0604030504040204" pitchFamily="34" charset="0"/>
                        </a:rPr>
                        <a:t> van de </a:t>
                      </a:r>
                      <a:r>
                        <a:rPr lang="en-US" sz="1400" err="1">
                          <a:solidFill>
                            <a:srgbClr val="214F91"/>
                          </a:solidFill>
                          <a:effectLst/>
                          <a:latin typeface="Verdana" panose="020B0604030504040204" pitchFamily="34" charset="0"/>
                          <a:ea typeface="Verdana" panose="020B0604030504040204" pitchFamily="34" charset="0"/>
                        </a:rPr>
                        <a:t>laagste</a:t>
                      </a:r>
                      <a:r>
                        <a:rPr lang="en-US" sz="1400">
                          <a:solidFill>
                            <a:srgbClr val="214F91"/>
                          </a:solidFill>
                          <a:effectLst/>
                          <a:latin typeface="Verdana" panose="020B0604030504040204" pitchFamily="34" charset="0"/>
                          <a:ea typeface="Verdana" panose="020B0604030504040204" pitchFamily="34" charset="0"/>
                        </a:rPr>
                        <a:t> 8</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tc>
                  <a:txBody>
                    <a:bodyPr/>
                    <a:lstStyle/>
                    <a:p>
                      <a:pPr marL="11430" marR="0" algn="ctr" hangingPunct="0">
                        <a:lnSpc>
                          <a:spcPct val="107000"/>
                        </a:lnSpc>
                        <a:spcBef>
                          <a:spcPts val="280"/>
                        </a:spcBef>
                        <a:spcAft>
                          <a:spcPts val="0"/>
                        </a:spcAft>
                      </a:pPr>
                      <a:r>
                        <a:rPr lang="en-US" sz="1400">
                          <a:solidFill>
                            <a:srgbClr val="214F91"/>
                          </a:solidFill>
                          <a:effectLst/>
                          <a:latin typeface="Verdana" panose="020B0604030504040204" pitchFamily="34" charset="0"/>
                          <a:ea typeface="Verdana" panose="020B0604030504040204" pitchFamily="34" charset="0"/>
                        </a:rPr>
                        <a:t>0</a:t>
                      </a:r>
                      <a:endParaRPr lang="en-US" sz="1400">
                        <a:solidFill>
                          <a:srgbClr val="214F91"/>
                        </a:solidFill>
                        <a:effectLst/>
                        <a:latin typeface="Verdana" panose="020B0604030504040204" pitchFamily="34" charset="0"/>
                        <a:ea typeface="Verdana" panose="020B0604030504040204" pitchFamily="34" charset="0"/>
                        <a:cs typeface="Times New Roman" panose="02020603050405020304" pitchFamily="18" charset="0"/>
                      </a:endParaRPr>
                    </a:p>
                  </a:txBody>
                  <a:tcPr marL="0" marR="0" marT="0" marB="0" anchor="ctr">
                    <a:solidFill>
                      <a:schemeClr val="bg2">
                        <a:alpha val="54000"/>
                      </a:schemeClr>
                    </a:solidFill>
                  </a:tcPr>
                </a:tc>
                <a:extLst>
                  <a:ext uri="{0D108BD9-81ED-4DB2-BD59-A6C34878D82A}">
                    <a16:rowId xmlns:a16="http://schemas.microsoft.com/office/drawing/2014/main" val="2869239560"/>
                  </a:ext>
                </a:extLst>
              </a:tr>
            </a:tbl>
          </a:graphicData>
        </a:graphic>
      </p:graphicFrame>
    </p:spTree>
    <p:extLst>
      <p:ext uri="{BB962C8B-B14F-4D97-AF65-F5344CB8AC3E}">
        <p14:creationId xmlns:p14="http://schemas.microsoft.com/office/powerpoint/2010/main" val="761647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2518"/>
            <a:ext cx="9144000" cy="858519"/>
          </a:xfrm>
        </p:spPr>
        <p:txBody>
          <a:bodyPr/>
          <a:lstStyle/>
          <a:p>
            <a:pPr>
              <a:spcBef>
                <a:spcPct val="0"/>
              </a:spcBef>
            </a:pPr>
            <a:r>
              <a:rPr lang="en-US" altLang="nl-NL" sz="2400" dirty="0" err="1">
                <a:ln>
                  <a:noFill/>
                </a:ln>
                <a:latin typeface="Georgia" panose="02040502050405020303" pitchFamily="18" charset="0"/>
              </a:rPr>
              <a:t>Voorbeeld</a:t>
            </a:r>
            <a:endParaRPr lang="en-US" altLang="nl-NL" sz="2400" dirty="0">
              <a:ln>
                <a:noFill/>
              </a:ln>
              <a:latin typeface="Georgia" panose="02040502050405020303" pitchFamily="18" charset="0"/>
            </a:endParaRP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1" y="871037"/>
            <a:ext cx="2932385" cy="3867150"/>
          </a:xfrm>
        </p:spPr>
        <p:txBody>
          <a:bodyPr/>
          <a:lstStyle/>
          <a:p>
            <a:pPr>
              <a:lnSpc>
                <a:spcPct val="150000"/>
              </a:lnSpc>
              <a:spcBef>
                <a:spcPct val="0"/>
              </a:spcBef>
            </a:pPr>
            <a:r>
              <a:rPr lang="en-US" altLang="nl-NL" sz="1400" dirty="0" err="1">
                <a:ln>
                  <a:noFill/>
                </a:ln>
                <a:latin typeface=" verdana"/>
              </a:rPr>
              <a:t>Een</a:t>
            </a:r>
            <a:r>
              <a:rPr lang="en-US" altLang="nl-NL" sz="1400" dirty="0">
                <a:ln>
                  <a:noFill/>
                </a:ln>
                <a:latin typeface=" verdana"/>
              </a:rPr>
              <a:t> </a:t>
            </a:r>
            <a:r>
              <a:rPr lang="en-US" altLang="nl-NL" sz="1400" dirty="0" err="1">
                <a:ln>
                  <a:noFill/>
                </a:ln>
                <a:latin typeface=" verdana"/>
              </a:rPr>
              <a:t>beginnende</a:t>
            </a:r>
            <a:r>
              <a:rPr lang="en-US" altLang="nl-NL" sz="1400" dirty="0">
                <a:ln>
                  <a:noFill/>
                </a:ln>
                <a:latin typeface=" verdana"/>
              </a:rPr>
              <a:t> golfer </a:t>
            </a:r>
            <a:r>
              <a:rPr lang="en-US" altLang="nl-NL" sz="1400" dirty="0" err="1">
                <a:ln>
                  <a:noFill/>
                </a:ln>
                <a:latin typeface=" verdana"/>
              </a:rPr>
              <a:t>speelt</a:t>
            </a:r>
            <a:r>
              <a:rPr lang="en-US" altLang="nl-NL" sz="1400" dirty="0">
                <a:ln>
                  <a:noFill/>
                </a:ln>
                <a:latin typeface=" verdana"/>
              </a:rPr>
              <a:t> </a:t>
            </a:r>
            <a:r>
              <a:rPr lang="en-US" altLang="nl-NL" sz="1400" dirty="0" err="1">
                <a:ln>
                  <a:noFill/>
                </a:ln>
                <a:latin typeface=" verdana"/>
              </a:rPr>
              <a:t>een</a:t>
            </a:r>
            <a:r>
              <a:rPr lang="en-US" altLang="nl-NL" sz="1400" dirty="0">
                <a:ln>
                  <a:noFill/>
                </a:ln>
                <a:latin typeface=" verdana"/>
              </a:rPr>
              <a:t> </a:t>
            </a:r>
            <a:r>
              <a:rPr lang="en-US" altLang="nl-NL" sz="1400" dirty="0" err="1">
                <a:ln>
                  <a:noFill/>
                </a:ln>
                <a:latin typeface=" verdana"/>
              </a:rPr>
              <a:t>eerste</a:t>
            </a:r>
            <a:r>
              <a:rPr lang="en-US" altLang="nl-NL" sz="1400" dirty="0">
                <a:ln>
                  <a:noFill/>
                </a:ln>
                <a:latin typeface=" verdana"/>
              </a:rPr>
              <a:t> ronde.</a:t>
            </a:r>
          </a:p>
          <a:p>
            <a:pPr>
              <a:lnSpc>
                <a:spcPct val="150000"/>
              </a:lnSpc>
              <a:spcBef>
                <a:spcPct val="0"/>
              </a:spcBef>
            </a:pPr>
            <a:r>
              <a:rPr lang="en-US" altLang="nl-NL" sz="1400" dirty="0">
                <a:ln>
                  <a:noFill/>
                </a:ln>
                <a:latin typeface=" verdana"/>
              </a:rPr>
              <a:t>De </a:t>
            </a:r>
            <a:r>
              <a:rPr lang="en-US" altLang="nl-NL" sz="1400" dirty="0" err="1">
                <a:ln>
                  <a:noFill/>
                </a:ln>
                <a:latin typeface=" verdana"/>
              </a:rPr>
              <a:t>eerste</a:t>
            </a:r>
            <a:r>
              <a:rPr lang="en-US" altLang="nl-NL" sz="1400" dirty="0">
                <a:ln>
                  <a:noFill/>
                </a:ln>
                <a:latin typeface=" verdana"/>
              </a:rPr>
              <a:t> score </a:t>
            </a:r>
            <a:r>
              <a:rPr lang="en-US" altLang="nl-NL" sz="1400" dirty="0" err="1">
                <a:ln>
                  <a:noFill/>
                </a:ln>
                <a:latin typeface=" verdana"/>
              </a:rPr>
              <a:t>levert</a:t>
            </a:r>
            <a:r>
              <a:rPr lang="en-US" altLang="nl-NL" sz="1400" dirty="0">
                <a:ln>
                  <a:noFill/>
                </a:ln>
                <a:latin typeface=" verdana"/>
              </a:rPr>
              <a:t> </a:t>
            </a:r>
            <a:r>
              <a:rPr lang="en-US" altLang="nl-NL" sz="1400" dirty="0" err="1">
                <a:ln>
                  <a:noFill/>
                </a:ln>
                <a:latin typeface=" verdana"/>
              </a:rPr>
              <a:t>een</a:t>
            </a:r>
            <a:r>
              <a:rPr lang="en-US" altLang="nl-NL" sz="1400" dirty="0">
                <a:ln>
                  <a:noFill/>
                </a:ln>
                <a:latin typeface=" verdana"/>
              </a:rPr>
              <a:t> </a:t>
            </a:r>
            <a:r>
              <a:rPr lang="en-US" altLang="nl-NL" sz="1400" dirty="0" err="1">
                <a:ln>
                  <a:noFill/>
                </a:ln>
                <a:latin typeface=" verdana"/>
              </a:rPr>
              <a:t>dagresultaat</a:t>
            </a:r>
            <a:r>
              <a:rPr lang="en-US" altLang="nl-NL" sz="1400" dirty="0">
                <a:ln>
                  <a:noFill/>
                </a:ln>
                <a:latin typeface=" verdana"/>
              </a:rPr>
              <a:t> van 53,0 op.</a:t>
            </a:r>
          </a:p>
          <a:p>
            <a:pPr>
              <a:lnSpc>
                <a:spcPct val="150000"/>
              </a:lnSpc>
              <a:spcBef>
                <a:spcPct val="0"/>
              </a:spcBef>
              <a:buFont typeface="Arial" panose="020B0604020202020204" pitchFamily="34" charset="0"/>
              <a:buChar char="•"/>
            </a:pPr>
            <a:r>
              <a:rPr lang="en-US" altLang="nl-NL" sz="1400" dirty="0">
                <a:ln>
                  <a:noFill/>
                </a:ln>
                <a:latin typeface=" verdana"/>
              </a:rPr>
              <a:t>De </a:t>
            </a:r>
            <a:r>
              <a:rPr lang="en-US" altLang="nl-NL" sz="1400" dirty="0" err="1">
                <a:ln>
                  <a:noFill/>
                </a:ln>
                <a:latin typeface=" verdana"/>
              </a:rPr>
              <a:t>aanpassing</a:t>
            </a:r>
            <a:r>
              <a:rPr lang="en-US" altLang="nl-NL" sz="1400" dirty="0">
                <a:ln>
                  <a:noFill/>
                </a:ln>
                <a:latin typeface=" verdana"/>
              </a:rPr>
              <a:t> is -2,0.</a:t>
            </a:r>
          </a:p>
          <a:p>
            <a:pPr>
              <a:lnSpc>
                <a:spcPct val="150000"/>
              </a:lnSpc>
              <a:spcBef>
                <a:spcPct val="0"/>
              </a:spcBef>
              <a:buFont typeface="Arial" panose="020B0604020202020204" pitchFamily="34" charset="0"/>
              <a:buChar char="•"/>
            </a:pPr>
            <a:r>
              <a:rPr lang="en-US" altLang="nl-NL" sz="1400" dirty="0">
                <a:ln>
                  <a:noFill/>
                </a:ln>
                <a:latin typeface=" verdana"/>
              </a:rPr>
              <a:t>De </a:t>
            </a:r>
            <a:r>
              <a:rPr lang="en-US" altLang="nl-NL" sz="1400" dirty="0" err="1">
                <a:ln>
                  <a:noFill/>
                </a:ln>
                <a:latin typeface=" verdana"/>
              </a:rPr>
              <a:t>eerste</a:t>
            </a:r>
            <a:r>
              <a:rPr lang="en-US" altLang="nl-NL" sz="1400" dirty="0">
                <a:ln>
                  <a:noFill/>
                </a:ln>
                <a:latin typeface=" verdana"/>
              </a:rPr>
              <a:t> handicap </a:t>
            </a:r>
            <a:r>
              <a:rPr lang="en-US" altLang="nl-NL" sz="1400" dirty="0" err="1">
                <a:ln>
                  <a:noFill/>
                </a:ln>
                <a:latin typeface=" verdana"/>
              </a:rPr>
              <a:t>wordt</a:t>
            </a:r>
            <a:r>
              <a:rPr lang="en-US" altLang="nl-NL" sz="1400" dirty="0">
                <a:ln>
                  <a:noFill/>
                </a:ln>
                <a:latin typeface=" verdana"/>
              </a:rPr>
              <a:t> </a:t>
            </a:r>
            <a:r>
              <a:rPr lang="en-US" altLang="nl-NL" sz="1400" dirty="0" err="1">
                <a:ln>
                  <a:noFill/>
                </a:ln>
                <a:latin typeface=" verdana"/>
              </a:rPr>
              <a:t>dus</a:t>
            </a:r>
            <a:r>
              <a:rPr lang="en-US" altLang="nl-NL" sz="1400" dirty="0">
                <a:ln>
                  <a:noFill/>
                </a:ln>
                <a:latin typeface=" verdana"/>
              </a:rPr>
              <a:t> </a:t>
            </a:r>
            <a:r>
              <a:rPr lang="en-US" altLang="nl-NL" sz="1400" b="1" dirty="0">
                <a:ln>
                  <a:noFill/>
                </a:ln>
                <a:latin typeface=" verdana"/>
              </a:rPr>
              <a:t>51,0.</a:t>
            </a:r>
          </a:p>
          <a:p>
            <a:pPr>
              <a:lnSpc>
                <a:spcPct val="150000"/>
              </a:lnSpc>
              <a:spcBef>
                <a:spcPct val="0"/>
              </a:spcBef>
              <a:buFont typeface="Arial" panose="020B0604020202020204" pitchFamily="34" charset="0"/>
              <a:buChar char="•"/>
            </a:pPr>
            <a:endParaRPr lang="en-US" altLang="nl-NL" sz="1400" dirty="0">
              <a:ln>
                <a:noFill/>
              </a:ln>
              <a:latin typeface=" verdana"/>
            </a:endParaRPr>
          </a:p>
          <a:p>
            <a:pPr marL="0" indent="0">
              <a:lnSpc>
                <a:spcPct val="150000"/>
              </a:lnSpc>
              <a:spcBef>
                <a:spcPct val="0"/>
              </a:spcBef>
              <a:buNone/>
            </a:pPr>
            <a:endParaRPr lang="en-US" altLang="nl-NL" sz="1400" dirty="0">
              <a:ln>
                <a:noFill/>
              </a:ln>
              <a:latin typeface=" verdana"/>
            </a:endParaRPr>
          </a:p>
          <a:p>
            <a:pPr>
              <a:lnSpc>
                <a:spcPct val="150000"/>
              </a:lnSpc>
              <a:spcBef>
                <a:spcPct val="0"/>
              </a:spcBef>
              <a:buFont typeface="Arial" panose="020B0604020202020204" pitchFamily="34" charset="0"/>
              <a:buChar char="•"/>
            </a:pPr>
            <a:endParaRPr lang="en-US" altLang="nl-NL" sz="1000"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dirty="0">
              <a:ln>
                <a:noFill/>
              </a:ln>
              <a:latin typeface="Verdana" panose="020B0604030504040204" pitchFamily="34" charset="0"/>
            </a:endParaRPr>
          </a:p>
          <a:p>
            <a:pPr lvl="1">
              <a:lnSpc>
                <a:spcPct val="150000"/>
              </a:lnSpc>
              <a:spcBef>
                <a:spcPct val="0"/>
              </a:spcBef>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2" name="Afbeelding 1">
            <a:extLst>
              <a:ext uri="{FF2B5EF4-FFF2-40B4-BE49-F238E27FC236}">
                <a16:creationId xmlns:a16="http://schemas.microsoft.com/office/drawing/2014/main" id="{6F7C10A8-8D2B-4197-AE94-17E949C310AA}"/>
              </a:ext>
            </a:extLst>
          </p:cNvPr>
          <p:cNvPicPr>
            <a:picLocks noChangeAspect="1"/>
          </p:cNvPicPr>
          <p:nvPr/>
        </p:nvPicPr>
        <p:blipFill>
          <a:blip r:embed="rId4"/>
          <a:stretch>
            <a:fillRect/>
          </a:stretch>
        </p:blipFill>
        <p:spPr>
          <a:xfrm>
            <a:off x="2932386" y="1018858"/>
            <a:ext cx="6000600" cy="3751829"/>
          </a:xfrm>
          <a:prstGeom prst="rect">
            <a:avLst/>
          </a:prstGeom>
        </p:spPr>
      </p:pic>
    </p:spTree>
    <p:extLst>
      <p:ext uri="{BB962C8B-B14F-4D97-AF65-F5344CB8AC3E}">
        <p14:creationId xmlns:p14="http://schemas.microsoft.com/office/powerpoint/2010/main" val="736113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D9602ED7-1CC5-401B-8647-FDE09143F58C}"/>
              </a:ext>
            </a:extLst>
          </p:cNvPr>
          <p:cNvSpPr>
            <a:spLocks noGrp="1"/>
          </p:cNvSpPr>
          <p:nvPr>
            <p:ph type="body" sz="quarter" idx="17"/>
          </p:nvPr>
        </p:nvSpPr>
        <p:spPr>
          <a:xfrm>
            <a:off x="2" y="844550"/>
            <a:ext cx="6188842" cy="3867150"/>
          </a:xfrm>
        </p:spPr>
        <p:txBody>
          <a:bodyPr/>
          <a:lstStyle/>
          <a:p>
            <a:pPr>
              <a:lnSpc>
                <a:spcPct val="150000"/>
              </a:lnSpc>
            </a:pPr>
            <a:r>
              <a:rPr lang="nl-NL" sz="1400" dirty="0"/>
              <a:t>Course Ratings zijn gebaseerd op normale speelomstandigheden.</a:t>
            </a:r>
          </a:p>
          <a:p>
            <a:pPr>
              <a:lnSpc>
                <a:spcPct val="150000"/>
              </a:lnSpc>
            </a:pPr>
            <a:r>
              <a:rPr lang="nl-NL" sz="1400" dirty="0"/>
              <a:t>Maar de moeilijkheidsgraad van een baan kan per dag aanzienlijk verschillen door:</a:t>
            </a:r>
          </a:p>
          <a:p>
            <a:pPr>
              <a:lnSpc>
                <a:spcPct val="150000"/>
              </a:lnSpc>
              <a:buFontTx/>
              <a:buChar char="-"/>
            </a:pPr>
            <a:r>
              <a:rPr lang="nl-NL" sz="1400" i="1" dirty="0"/>
              <a:t>Andere baancondities</a:t>
            </a:r>
          </a:p>
          <a:p>
            <a:pPr>
              <a:lnSpc>
                <a:spcPct val="150000"/>
              </a:lnSpc>
              <a:buFontTx/>
              <a:buChar char="-"/>
            </a:pPr>
            <a:r>
              <a:rPr lang="nl-NL" sz="1400" i="1" dirty="0"/>
              <a:t>Weersomstandigheden</a:t>
            </a:r>
          </a:p>
          <a:p>
            <a:pPr>
              <a:lnSpc>
                <a:spcPct val="150000"/>
              </a:lnSpc>
              <a:buFontTx/>
              <a:buChar char="-"/>
            </a:pPr>
            <a:r>
              <a:rPr lang="nl-NL" sz="1400" i="1" dirty="0"/>
              <a:t>Setup van de baan</a:t>
            </a:r>
          </a:p>
          <a:p>
            <a:pPr>
              <a:lnSpc>
                <a:spcPct val="150000"/>
              </a:lnSpc>
            </a:pPr>
            <a:r>
              <a:rPr lang="nl-NL" sz="1400" dirty="0"/>
              <a:t>Als de speelomstandigheden op een dag verschillen van de normale speelomstandigheden, dan corrigeert de PCC het </a:t>
            </a:r>
            <a:r>
              <a:rPr lang="nl-NL" sz="1400" dirty="0" err="1"/>
              <a:t>dagresultaat</a:t>
            </a:r>
            <a:r>
              <a:rPr lang="nl-NL" sz="1400" dirty="0"/>
              <a:t>.</a:t>
            </a:r>
            <a:endParaRPr lang="nl-NL" sz="1400" dirty="0">
              <a:ea typeface="Verdana"/>
              <a:cs typeface="Verdana"/>
            </a:endParaRPr>
          </a:p>
          <a:p>
            <a:pPr>
              <a:lnSpc>
                <a:spcPct val="150000"/>
              </a:lnSpc>
            </a:pPr>
            <a:endParaRPr lang="nl-NL" dirty="0"/>
          </a:p>
          <a:p>
            <a:pPr>
              <a:lnSpc>
                <a:spcPct val="150000"/>
              </a:lnSpc>
            </a:pPr>
            <a:endParaRPr lang="nl-NL" dirty="0"/>
          </a:p>
          <a:p>
            <a:endParaRPr lang="nl-NL" dirty="0"/>
          </a:p>
          <a:p>
            <a:endParaRPr lang="nl-NL" dirty="0"/>
          </a:p>
        </p:txBody>
      </p:sp>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
            <a:ext cx="9144000" cy="844550"/>
          </a:xfrm>
        </p:spPr>
        <p:txBody>
          <a:bodyPr/>
          <a:lstStyle/>
          <a:p>
            <a:pPr>
              <a:spcBef>
                <a:spcPct val="0"/>
              </a:spcBef>
            </a:pPr>
            <a:r>
              <a:rPr lang="en-US" altLang="nl-NL" sz="2400">
                <a:ln>
                  <a:noFill/>
                </a:ln>
                <a:latin typeface="Georgia" panose="02040502050405020303" pitchFamily="18" charset="0"/>
              </a:rPr>
              <a:t>Wat is de Playing Conditions Calculation (PCC)?</a:t>
            </a: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3" name="Afbeelding 2" descr=" gegenereerde beschrijving">
            <a:extLst>
              <a:ext uri="{FF2B5EF4-FFF2-40B4-BE49-F238E27FC236}">
                <a16:creationId xmlns:a16="http://schemas.microsoft.com/office/drawing/2014/main" id="{15BB0655-B730-4FDE-AF07-91EF48BBC63D}"/>
              </a:ext>
            </a:extLst>
          </p:cNvPr>
          <p:cNvPicPr>
            <a:picLocks noChangeAspect="1"/>
          </p:cNvPicPr>
          <p:nvPr/>
        </p:nvPicPr>
        <p:blipFill>
          <a:blip r:embed="rId4"/>
          <a:stretch>
            <a:fillRect/>
          </a:stretch>
        </p:blipFill>
        <p:spPr>
          <a:xfrm>
            <a:off x="6188843" y="1327970"/>
            <a:ext cx="2364227" cy="1036877"/>
          </a:xfrm>
          <a:prstGeom prst="rect">
            <a:avLst/>
          </a:prstGeom>
        </p:spPr>
      </p:pic>
      <p:pic>
        <p:nvPicPr>
          <p:cNvPr id="5" name="Afbeelding 4" descr="Afbeelding met taart, shirt&#10;&#10;Automatisch gegenereerde beschrijving">
            <a:extLst>
              <a:ext uri="{FF2B5EF4-FFF2-40B4-BE49-F238E27FC236}">
                <a16:creationId xmlns:a16="http://schemas.microsoft.com/office/drawing/2014/main" id="{C6F64BD0-121F-4A33-B43E-B8A9CB36D836}"/>
              </a:ext>
            </a:extLst>
          </p:cNvPr>
          <p:cNvPicPr>
            <a:picLocks noChangeAspect="1"/>
          </p:cNvPicPr>
          <p:nvPr/>
        </p:nvPicPr>
        <p:blipFill>
          <a:blip r:embed="rId5"/>
          <a:stretch>
            <a:fillRect/>
          </a:stretch>
        </p:blipFill>
        <p:spPr>
          <a:xfrm>
            <a:off x="6213428" y="3004366"/>
            <a:ext cx="2221733" cy="1067814"/>
          </a:xfrm>
          <a:prstGeom prst="rect">
            <a:avLst/>
          </a:prstGeom>
        </p:spPr>
      </p:pic>
    </p:spTree>
    <p:extLst>
      <p:ext uri="{BB962C8B-B14F-4D97-AF65-F5344CB8AC3E}">
        <p14:creationId xmlns:p14="http://schemas.microsoft.com/office/powerpoint/2010/main" val="1492206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D9602ED7-1CC5-401B-8647-FDE09143F58C}"/>
              </a:ext>
            </a:extLst>
          </p:cNvPr>
          <p:cNvSpPr>
            <a:spLocks noGrp="1"/>
          </p:cNvSpPr>
          <p:nvPr>
            <p:ph type="body" sz="quarter" idx="17"/>
          </p:nvPr>
        </p:nvSpPr>
        <p:spPr>
          <a:xfrm>
            <a:off x="0" y="726420"/>
            <a:ext cx="6787661" cy="3867150"/>
          </a:xfrm>
        </p:spPr>
        <p:txBody>
          <a:bodyPr/>
          <a:lstStyle/>
          <a:p>
            <a:pPr>
              <a:lnSpc>
                <a:spcPct val="150000"/>
              </a:lnSpc>
            </a:pPr>
            <a:r>
              <a:rPr lang="nl-NL" sz="1400" dirty="0"/>
              <a:t>De PCC wordt ‘s nachts berekend op basis van alle ingeleverde scores van die dag voor elke kleur tee van elke baan. De PCC en je definitieve handicap zie je de volgende dag.</a:t>
            </a:r>
            <a:endParaRPr lang="nl-NL" sz="1400" dirty="0">
              <a:ea typeface="Verdana"/>
              <a:cs typeface="Verdana"/>
            </a:endParaRPr>
          </a:p>
          <a:p>
            <a:pPr>
              <a:lnSpc>
                <a:spcPct val="150000"/>
              </a:lnSpc>
            </a:pPr>
            <a:r>
              <a:rPr lang="nl-NL" sz="1400" dirty="0"/>
              <a:t>Voor een PCC-berekening zijn minimaal 8 scores per dag nodig van spelers met handicap 36 of lager. Bij minder dan 8 scores is de PCC 0.</a:t>
            </a:r>
          </a:p>
          <a:p>
            <a:pPr>
              <a:lnSpc>
                <a:spcPct val="150000"/>
              </a:lnSpc>
            </a:pPr>
            <a:r>
              <a:rPr lang="nl-NL" sz="1400" dirty="0"/>
              <a:t>De PCC-aanpassing varieert van -1 tot +3 en geldt voor alle </a:t>
            </a:r>
          </a:p>
          <a:p>
            <a:pPr marL="0" indent="0">
              <a:lnSpc>
                <a:spcPct val="150000"/>
              </a:lnSpc>
              <a:buNone/>
            </a:pPr>
            <a:r>
              <a:rPr lang="nl-NL" sz="1400" dirty="0"/>
              <a:t>   spelers (t/m handicap 54).</a:t>
            </a:r>
          </a:p>
          <a:p>
            <a:pPr>
              <a:lnSpc>
                <a:spcPct val="150000"/>
              </a:lnSpc>
            </a:pPr>
            <a:r>
              <a:rPr lang="nl-NL" sz="1400" dirty="0"/>
              <a:t>Als je 9 holes speelt, krijg je de helft van de PCC. </a:t>
            </a:r>
          </a:p>
          <a:p>
            <a:pPr>
              <a:lnSpc>
                <a:spcPct val="150000"/>
              </a:lnSpc>
            </a:pPr>
            <a:r>
              <a:rPr lang="nl-NL" sz="1400" dirty="0"/>
              <a:t>De Commissie kan besluiten om meerdere </a:t>
            </a:r>
            <a:r>
              <a:rPr lang="nl-NL" sz="1400" dirty="0" err="1"/>
              <a:t>PCC’s</a:t>
            </a:r>
            <a:r>
              <a:rPr lang="nl-NL" sz="1400" dirty="0"/>
              <a:t> per dag uit te</a:t>
            </a:r>
            <a:endParaRPr lang="nl-NL" sz="1400" dirty="0">
              <a:ea typeface="Verdana"/>
              <a:cs typeface="Verdana"/>
            </a:endParaRPr>
          </a:p>
          <a:p>
            <a:pPr marL="0" indent="0">
              <a:lnSpc>
                <a:spcPct val="150000"/>
              </a:lnSpc>
              <a:buNone/>
            </a:pPr>
            <a:r>
              <a:rPr lang="nl-NL" sz="1400" dirty="0"/>
              <a:t>   laten rekenen, bijvoorbeeld als het weer omslaat. </a:t>
            </a:r>
            <a:endParaRPr lang="nl-NL" sz="1400" dirty="0">
              <a:ea typeface="Verdana"/>
              <a:cs typeface="Verdana"/>
            </a:endParaRPr>
          </a:p>
          <a:p>
            <a:pPr>
              <a:lnSpc>
                <a:spcPct val="150000"/>
              </a:lnSpc>
            </a:pPr>
            <a:endParaRPr lang="nl-NL" dirty="0"/>
          </a:p>
          <a:p>
            <a:pPr>
              <a:lnSpc>
                <a:spcPct val="150000"/>
              </a:lnSpc>
            </a:pPr>
            <a:endParaRPr lang="nl-NL" dirty="0"/>
          </a:p>
          <a:p>
            <a:endParaRPr lang="nl-NL" dirty="0"/>
          </a:p>
          <a:p>
            <a:endParaRPr lang="nl-NL" dirty="0"/>
          </a:p>
        </p:txBody>
      </p:sp>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
            <a:ext cx="9144000" cy="844550"/>
          </a:xfrm>
        </p:spPr>
        <p:txBody>
          <a:bodyPr/>
          <a:lstStyle/>
          <a:p>
            <a:pPr>
              <a:spcBef>
                <a:spcPct val="0"/>
              </a:spcBef>
            </a:pPr>
            <a:r>
              <a:rPr lang="en-US" altLang="nl-NL" sz="2400">
                <a:ln>
                  <a:noFill/>
                </a:ln>
                <a:latin typeface="Georgia" panose="02040502050405020303" pitchFamily="18" charset="0"/>
              </a:rPr>
              <a:t>Playing Condition Calculation (PCC) </a:t>
            </a: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5" name="Afbeelding 4">
            <a:extLst>
              <a:ext uri="{FF2B5EF4-FFF2-40B4-BE49-F238E27FC236}">
                <a16:creationId xmlns:a16="http://schemas.microsoft.com/office/drawing/2014/main" id="{C6F64BD0-121F-4A33-B43E-B8A9CB36D836}"/>
              </a:ext>
            </a:extLst>
          </p:cNvPr>
          <p:cNvPicPr>
            <a:picLocks noChangeAspect="1"/>
          </p:cNvPicPr>
          <p:nvPr/>
        </p:nvPicPr>
        <p:blipFill>
          <a:blip r:embed="rId4"/>
          <a:srcRect/>
          <a:stretch/>
        </p:blipFill>
        <p:spPr>
          <a:xfrm>
            <a:off x="7021976" y="1921476"/>
            <a:ext cx="1575924" cy="1300548"/>
          </a:xfrm>
          <a:prstGeom prst="rect">
            <a:avLst/>
          </a:prstGeom>
        </p:spPr>
      </p:pic>
    </p:spTree>
    <p:extLst>
      <p:ext uri="{BB962C8B-B14F-4D97-AF65-F5344CB8AC3E}">
        <p14:creationId xmlns:p14="http://schemas.microsoft.com/office/powerpoint/2010/main" val="3794571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
            <a:ext cx="9144000" cy="844550"/>
          </a:xfrm>
        </p:spPr>
        <p:txBody>
          <a:bodyPr/>
          <a:lstStyle/>
          <a:p>
            <a:pPr>
              <a:spcBef>
                <a:spcPct val="0"/>
              </a:spcBef>
            </a:pPr>
            <a:r>
              <a:rPr lang="en-US" altLang="nl-NL" sz="2400">
                <a:ln>
                  <a:noFill/>
                </a:ln>
                <a:latin typeface="Georgia" panose="02040502050405020303" pitchFamily="18" charset="0"/>
              </a:rPr>
              <a:t>Hoe </a:t>
            </a:r>
            <a:r>
              <a:rPr lang="en-US" altLang="nl-NL" sz="2400" err="1">
                <a:ln>
                  <a:noFill/>
                </a:ln>
                <a:latin typeface="Georgia" panose="02040502050405020303" pitchFamily="18" charset="0"/>
              </a:rPr>
              <a:t>krijg</a:t>
            </a:r>
            <a:r>
              <a:rPr lang="en-US" altLang="nl-NL" sz="2400">
                <a:ln>
                  <a:noFill/>
                </a:ln>
                <a:latin typeface="Georgia" panose="02040502050405020303" pitchFamily="18" charset="0"/>
              </a:rPr>
              <a:t> je </a:t>
            </a:r>
            <a:r>
              <a:rPr lang="en-US" altLang="nl-NL" sz="2400" err="1">
                <a:ln>
                  <a:noFill/>
                </a:ln>
                <a:latin typeface="Georgia" panose="02040502050405020303" pitchFamily="18" charset="0"/>
              </a:rPr>
              <a:t>een</a:t>
            </a:r>
            <a:r>
              <a:rPr lang="en-US" altLang="nl-NL" sz="2400">
                <a:ln>
                  <a:noFill/>
                </a:ln>
                <a:latin typeface="Georgia" panose="02040502050405020303" pitchFamily="18" charset="0"/>
              </a:rPr>
              <a:t> </a:t>
            </a:r>
            <a:r>
              <a:rPr lang="en-US" altLang="nl-NL" sz="2400" err="1">
                <a:ln>
                  <a:noFill/>
                </a:ln>
                <a:latin typeface="Georgia" panose="02040502050405020303" pitchFamily="18" charset="0"/>
              </a:rPr>
              <a:t>betrouwbare</a:t>
            </a:r>
            <a:r>
              <a:rPr lang="en-US" altLang="nl-NL" sz="2400">
                <a:ln>
                  <a:noFill/>
                </a:ln>
                <a:latin typeface="Georgia" panose="02040502050405020303" pitchFamily="18" charset="0"/>
              </a:rPr>
              <a:t> handicap?</a:t>
            </a:r>
          </a:p>
          <a:p>
            <a:pPr>
              <a:spcBef>
                <a:spcPct val="0"/>
              </a:spcBef>
            </a:pPr>
            <a:endParaRPr lang="en-US" altLang="nl-NL" sz="2400">
              <a:ln>
                <a:noFill/>
              </a:ln>
              <a:latin typeface="Georgia" panose="02040502050405020303" pitchFamily="18" charset="0"/>
            </a:endParaRPr>
          </a:p>
          <a:p>
            <a:pPr>
              <a:spcBef>
                <a:spcPct val="0"/>
              </a:spcBef>
            </a:pPr>
            <a:r>
              <a:rPr lang="en-US" altLang="nl-NL" sz="2400" err="1">
                <a:ln>
                  <a:noFill/>
                </a:ln>
                <a:latin typeface="Georgia" panose="02040502050405020303" pitchFamily="18" charset="0"/>
              </a:rPr>
              <a:t>Belangrijk</a:t>
            </a:r>
            <a:r>
              <a:rPr lang="en-US" altLang="nl-NL" sz="2400">
                <a:ln>
                  <a:noFill/>
                </a:ln>
                <a:latin typeface="Georgia" panose="02040502050405020303" pitchFamily="18" charset="0"/>
              </a:rPr>
              <a:t> </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871037"/>
            <a:ext cx="5955323" cy="3867150"/>
          </a:xfrm>
        </p:spPr>
        <p:txBody>
          <a:bodyPr/>
          <a:lstStyle/>
          <a:p>
            <a:pPr>
              <a:lnSpc>
                <a:spcPct val="150000"/>
              </a:lnSpc>
              <a:spcBef>
                <a:spcPct val="0"/>
              </a:spcBef>
              <a:buFont typeface="Wingdings" panose="05000000000000000000" pitchFamily="2" charset="2"/>
              <a:buChar char="§"/>
            </a:pPr>
            <a:r>
              <a:rPr lang="en-US" altLang="nl-NL" sz="1600">
                <a:ln>
                  <a:noFill/>
                </a:ln>
                <a:latin typeface=" verdana"/>
              </a:rPr>
              <a:t>Vanaf 9 scores </a:t>
            </a:r>
            <a:r>
              <a:rPr lang="nl-NL" altLang="nl-NL" sz="1600">
                <a:ln>
                  <a:noFill/>
                </a:ln>
                <a:latin typeface=" verdana"/>
              </a:rPr>
              <a:t>zal</a:t>
            </a:r>
            <a:r>
              <a:rPr lang="en-US" altLang="nl-NL" sz="1600">
                <a:ln>
                  <a:noFill/>
                </a:ln>
                <a:latin typeface=" verdana"/>
              </a:rPr>
              <a:t> de handicap </a:t>
            </a:r>
            <a:r>
              <a:rPr lang="en-US" altLang="nl-NL" sz="1600" err="1">
                <a:ln>
                  <a:noFill/>
                </a:ln>
                <a:latin typeface=" verdana"/>
              </a:rPr>
              <a:t>een</a:t>
            </a:r>
            <a:r>
              <a:rPr lang="en-US" altLang="nl-NL" sz="1600">
                <a:ln>
                  <a:noFill/>
                </a:ln>
                <a:latin typeface=" verdana"/>
              </a:rPr>
              <a:t> </a:t>
            </a:r>
            <a:r>
              <a:rPr lang="en-US" altLang="nl-NL" sz="1600" err="1">
                <a:ln>
                  <a:noFill/>
                </a:ln>
                <a:latin typeface=" verdana"/>
              </a:rPr>
              <a:t>reële</a:t>
            </a:r>
            <a:r>
              <a:rPr lang="en-US" altLang="nl-NL" sz="1600">
                <a:ln>
                  <a:noFill/>
                </a:ln>
                <a:latin typeface=" verdana"/>
              </a:rPr>
              <a:t> </a:t>
            </a:r>
            <a:r>
              <a:rPr lang="en-US" altLang="nl-NL" sz="1600" err="1">
                <a:ln>
                  <a:noFill/>
                </a:ln>
                <a:latin typeface=" verdana"/>
              </a:rPr>
              <a:t>weergave</a:t>
            </a:r>
            <a:r>
              <a:rPr lang="en-US" altLang="nl-NL" sz="1600">
                <a:ln>
                  <a:noFill/>
                </a:ln>
                <a:latin typeface=" verdana"/>
              </a:rPr>
              <a:t> </a:t>
            </a:r>
            <a:r>
              <a:rPr lang="en-US" altLang="nl-NL" sz="1600" err="1">
                <a:ln>
                  <a:noFill/>
                </a:ln>
                <a:latin typeface=" verdana"/>
              </a:rPr>
              <a:t>zijn</a:t>
            </a:r>
            <a:r>
              <a:rPr lang="en-US" altLang="nl-NL" sz="1600">
                <a:ln>
                  <a:noFill/>
                </a:ln>
                <a:latin typeface=" verdana"/>
              </a:rPr>
              <a:t>.</a:t>
            </a:r>
          </a:p>
          <a:p>
            <a:pPr marL="0" indent="0">
              <a:lnSpc>
                <a:spcPct val="150000"/>
              </a:lnSpc>
              <a:spcBef>
                <a:spcPct val="0"/>
              </a:spcBef>
              <a:buNone/>
            </a:pPr>
            <a:endParaRPr lang="en-US" altLang="nl-NL" sz="1600">
              <a:ln>
                <a:noFill/>
              </a:ln>
              <a:latin typeface=" verdana"/>
            </a:endParaRPr>
          </a:p>
          <a:p>
            <a:pPr>
              <a:lnSpc>
                <a:spcPct val="150000"/>
              </a:lnSpc>
              <a:spcBef>
                <a:spcPct val="0"/>
              </a:spcBef>
              <a:buFont typeface="Wingdings" panose="05000000000000000000" pitchFamily="2" charset="2"/>
              <a:buChar char="§"/>
            </a:pPr>
            <a:r>
              <a:rPr lang="en-US" altLang="nl-NL" sz="1600">
                <a:ln>
                  <a:noFill/>
                </a:ln>
                <a:latin typeface=" verdana"/>
              </a:rPr>
              <a:t>Maar 20 scores in je handicapgeschiedenis is </a:t>
            </a:r>
            <a:r>
              <a:rPr lang="en-US" altLang="nl-NL" sz="1600" err="1">
                <a:ln>
                  <a:noFill/>
                </a:ln>
                <a:latin typeface=" verdana"/>
              </a:rPr>
              <a:t>beter</a:t>
            </a:r>
            <a:r>
              <a:rPr lang="en-US" altLang="nl-NL" sz="1600">
                <a:ln>
                  <a:noFill/>
                </a:ln>
                <a:latin typeface=" verdana"/>
              </a:rPr>
              <a:t>, dan is je handicap echt betrouwbaar en dan </a:t>
            </a:r>
            <a:r>
              <a:rPr lang="en-US" altLang="nl-NL" sz="1600" err="1">
                <a:ln>
                  <a:noFill/>
                </a:ln>
                <a:latin typeface=" verdana"/>
              </a:rPr>
              <a:t>zullen</a:t>
            </a:r>
            <a:r>
              <a:rPr lang="en-US" altLang="nl-NL" sz="1600">
                <a:ln>
                  <a:noFill/>
                </a:ln>
                <a:latin typeface=" verdana"/>
              </a:rPr>
              <a:t> </a:t>
            </a:r>
            <a:r>
              <a:rPr lang="en-US" altLang="nl-NL" sz="1600" err="1">
                <a:ln>
                  <a:noFill/>
                </a:ln>
                <a:latin typeface=" verdana"/>
              </a:rPr>
              <a:t>ook</a:t>
            </a:r>
            <a:r>
              <a:rPr lang="en-US" altLang="nl-NL" sz="1600">
                <a:ln>
                  <a:noFill/>
                </a:ln>
                <a:latin typeface=" verdana"/>
              </a:rPr>
              <a:t> de “</a:t>
            </a:r>
            <a:r>
              <a:rPr lang="en-US" altLang="nl-NL" sz="1600" err="1">
                <a:ln>
                  <a:noFill/>
                </a:ln>
                <a:latin typeface=" verdana"/>
              </a:rPr>
              <a:t>remmechanismen</a:t>
            </a:r>
            <a:r>
              <a:rPr lang="en-US" altLang="nl-NL" sz="1600">
                <a:ln>
                  <a:noFill/>
                </a:ln>
                <a:latin typeface=" verdana"/>
              </a:rPr>
              <a:t>” </a:t>
            </a:r>
            <a:r>
              <a:rPr lang="en-US" altLang="nl-NL" sz="1600" err="1">
                <a:ln>
                  <a:noFill/>
                </a:ln>
                <a:latin typeface=" verdana"/>
              </a:rPr>
              <a:t>gaan</a:t>
            </a:r>
            <a:r>
              <a:rPr lang="en-US" altLang="nl-NL" sz="1600">
                <a:ln>
                  <a:noFill/>
                </a:ln>
                <a:latin typeface=" verdana"/>
              </a:rPr>
              <a:t> </a:t>
            </a:r>
            <a:r>
              <a:rPr lang="en-US" altLang="nl-NL" sz="1600" err="1">
                <a:ln>
                  <a:noFill/>
                </a:ln>
                <a:latin typeface=" verdana"/>
              </a:rPr>
              <a:t>werken</a:t>
            </a:r>
            <a:r>
              <a:rPr lang="en-US" altLang="nl-NL" sz="1600">
                <a:ln>
                  <a:noFill/>
                </a:ln>
                <a:latin typeface=" verdana"/>
              </a:rPr>
              <a:t>.</a:t>
            </a:r>
          </a:p>
          <a:p>
            <a:pPr>
              <a:lnSpc>
                <a:spcPct val="150000"/>
              </a:lnSpc>
              <a:spcBef>
                <a:spcPct val="0"/>
              </a:spcBef>
              <a:buFont typeface="Wingdings" panose="05000000000000000000" pitchFamily="2" charset="2"/>
              <a:buChar char="§"/>
            </a:pPr>
            <a:endParaRPr lang="en-US" altLang="nl-NL" sz="1600">
              <a:ln>
                <a:noFill/>
              </a:ln>
              <a:latin typeface=" verdana"/>
            </a:endParaRPr>
          </a:p>
          <a:p>
            <a:endParaRPr lang="nl-NL" sz="1600"/>
          </a:p>
          <a:p>
            <a:pPr>
              <a:lnSpc>
                <a:spcPct val="150000"/>
              </a:lnSpc>
              <a:spcBef>
                <a:spcPct val="0"/>
              </a:spcBef>
              <a:buFont typeface="Wingdings" panose="05000000000000000000" pitchFamily="2" charset="2"/>
              <a:buChar char="§"/>
            </a:pPr>
            <a:endParaRPr lang="en-US" altLang="nl-NL" sz="1600">
              <a:ln>
                <a:noFill/>
              </a:ln>
              <a:latin typeface=" verdana"/>
            </a:endParaRPr>
          </a:p>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lvl="1">
              <a:lnSpc>
                <a:spcPct val="150000"/>
              </a:lnSpc>
              <a:spcBef>
                <a:spcPct val="0"/>
              </a:spcBef>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3" name="Afbeelding 2">
            <a:extLst>
              <a:ext uri="{FF2B5EF4-FFF2-40B4-BE49-F238E27FC236}">
                <a16:creationId xmlns:a16="http://schemas.microsoft.com/office/drawing/2014/main" id="{458664F4-252A-431A-86C6-782CFA597F2F}"/>
              </a:ext>
            </a:extLst>
          </p:cNvPr>
          <p:cNvPicPr>
            <a:picLocks noChangeAspect="1"/>
          </p:cNvPicPr>
          <p:nvPr/>
        </p:nvPicPr>
        <p:blipFill>
          <a:blip r:embed="rId4"/>
          <a:srcRect/>
          <a:stretch/>
        </p:blipFill>
        <p:spPr>
          <a:xfrm>
            <a:off x="5618016" y="1709094"/>
            <a:ext cx="2979884" cy="1725312"/>
          </a:xfrm>
          <a:prstGeom prst="rect">
            <a:avLst/>
          </a:prstGeom>
        </p:spPr>
      </p:pic>
    </p:spTree>
    <p:extLst>
      <p:ext uri="{BB962C8B-B14F-4D97-AF65-F5344CB8AC3E}">
        <p14:creationId xmlns:p14="http://schemas.microsoft.com/office/powerpoint/2010/main" val="2840046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DB5AA6B-DB75-493E-95E8-162BEB6B08A3}"/>
              </a:ext>
            </a:extLst>
          </p:cNvPr>
          <p:cNvSpPr>
            <a:spLocks noGrp="1"/>
          </p:cNvSpPr>
          <p:nvPr>
            <p:ph type="body" sz="quarter" idx="14"/>
          </p:nvPr>
        </p:nvSpPr>
        <p:spPr>
          <a:xfrm>
            <a:off x="1" y="8750"/>
            <a:ext cx="9143999" cy="541337"/>
          </a:xfrm>
          <a:noFill/>
        </p:spPr>
        <p:txBody>
          <a:bodyPr/>
          <a:lstStyle/>
          <a:p>
            <a:r>
              <a:rPr lang="nl-NL" sz="2400" dirty="0"/>
              <a:t>Mechanismen die extreme handicapstijgingen voorkomt</a:t>
            </a:r>
          </a:p>
        </p:txBody>
      </p:sp>
      <p:sp>
        <p:nvSpPr>
          <p:cNvPr id="5" name="Tijdelijke aanduiding voor tekst 4">
            <a:extLst>
              <a:ext uri="{FF2B5EF4-FFF2-40B4-BE49-F238E27FC236}">
                <a16:creationId xmlns:a16="http://schemas.microsoft.com/office/drawing/2014/main" id="{D7336421-D987-4FB3-9A2F-53E94313F6A8}"/>
              </a:ext>
            </a:extLst>
          </p:cNvPr>
          <p:cNvSpPr>
            <a:spLocks noGrp="1"/>
          </p:cNvSpPr>
          <p:nvPr>
            <p:ph type="body" sz="quarter" idx="17"/>
          </p:nvPr>
        </p:nvSpPr>
        <p:spPr>
          <a:xfrm>
            <a:off x="1" y="987078"/>
            <a:ext cx="8785224" cy="3996084"/>
          </a:xfrm>
        </p:spPr>
        <p:txBody>
          <a:bodyPr/>
          <a:lstStyle/>
          <a:p>
            <a:r>
              <a:rPr lang="nl-NL" sz="1600" dirty="0"/>
              <a:t>Maatstaf: Low Handicap Index</a:t>
            </a:r>
          </a:p>
          <a:p>
            <a:pPr marL="0" indent="0">
              <a:buNone/>
            </a:pPr>
            <a:endParaRPr lang="nl-NL" sz="1600" dirty="0"/>
          </a:p>
          <a:p>
            <a:r>
              <a:rPr lang="nl-NL" sz="1600" dirty="0"/>
              <a:t>Mechanisme 1: Soft cap</a:t>
            </a:r>
          </a:p>
          <a:p>
            <a:r>
              <a:rPr lang="nl-NL" sz="1600" dirty="0"/>
              <a:t>Mechanisme 2: Hard cap</a:t>
            </a:r>
          </a:p>
          <a:p>
            <a:pPr marL="0" indent="0">
              <a:buNone/>
            </a:pPr>
            <a:endParaRPr lang="nl-NL" sz="1600" dirty="0"/>
          </a:p>
          <a:p>
            <a:r>
              <a:rPr lang="nl-NL" sz="1600" dirty="0"/>
              <a:t>Deze remmechanismen werken alleen als er 20 of meer scores in je handicap record staan.</a:t>
            </a:r>
          </a:p>
        </p:txBody>
      </p:sp>
      <p:pic>
        <p:nvPicPr>
          <p:cNvPr id="6" name="Picture 93" descr="ngf_logo.png">
            <a:extLst>
              <a:ext uri="{FF2B5EF4-FFF2-40B4-BE49-F238E27FC236}">
                <a16:creationId xmlns:a16="http://schemas.microsoft.com/office/drawing/2014/main" id="{6505A68B-AB26-C64A-BB48-9D55E2FF4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8"/>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Tijdelijke aanduiding voor afbeelding 10" descr="Afbeelding met object, lamp, paraplu&#10;&#10;Automatisch gegenereerde beschrijving">
            <a:extLst>
              <a:ext uri="{FF2B5EF4-FFF2-40B4-BE49-F238E27FC236}">
                <a16:creationId xmlns:a16="http://schemas.microsoft.com/office/drawing/2014/main" id="{24B87641-86F0-4893-996D-7AD68A85579F}"/>
              </a:ext>
            </a:extLst>
          </p:cNvPr>
          <p:cNvPicPr>
            <a:picLocks noGrp="1" noChangeAspect="1"/>
          </p:cNvPicPr>
          <p:nvPr>
            <p:ph type="pic" idx="13"/>
          </p:nvPr>
        </p:nvPicPr>
        <p:blipFill>
          <a:blip r:embed="rId4"/>
          <a:srcRect t="10377" b="10377"/>
          <a:stretch>
            <a:fillRect/>
          </a:stretch>
        </p:blipFill>
        <p:spPr>
          <a:xfrm>
            <a:off x="5533291" y="3284221"/>
            <a:ext cx="2766647" cy="1556239"/>
          </a:xfrm>
        </p:spPr>
      </p:pic>
    </p:spTree>
    <p:extLst>
      <p:ext uri="{BB962C8B-B14F-4D97-AF65-F5344CB8AC3E}">
        <p14:creationId xmlns:p14="http://schemas.microsoft.com/office/powerpoint/2010/main" val="4263767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
            <a:ext cx="9144000" cy="701675"/>
          </a:xfrm>
        </p:spPr>
        <p:txBody>
          <a:bodyPr/>
          <a:lstStyle/>
          <a:p>
            <a:pPr>
              <a:spcBef>
                <a:spcPct val="0"/>
              </a:spcBef>
            </a:pPr>
            <a:r>
              <a:rPr lang="en-US" altLang="nl-NL" sz="2400">
                <a:ln>
                  <a:noFill/>
                </a:ln>
                <a:latin typeface="Georgia" panose="02040502050405020303" pitchFamily="18" charset="0"/>
              </a:rPr>
              <a:t>Low Handicap Index</a:t>
            </a: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1" y="871037"/>
            <a:ext cx="6197599" cy="3867150"/>
          </a:xfrm>
          <a:noFill/>
        </p:spPr>
        <p:txBody>
          <a:bodyPr/>
          <a:lstStyle/>
          <a:p>
            <a:pPr>
              <a:lnSpc>
                <a:spcPct val="150000"/>
              </a:lnSpc>
              <a:spcBef>
                <a:spcPct val="0"/>
              </a:spcBef>
              <a:buFont typeface="Arial" panose="020B0604020202020204" pitchFamily="34" charset="0"/>
              <a:buChar char="•"/>
            </a:pPr>
            <a:r>
              <a:rPr lang="en-US" altLang="nl-NL" sz="1600">
                <a:ln>
                  <a:noFill/>
                </a:ln>
                <a:latin typeface="Verdana" panose="020B0604030504040204" pitchFamily="34" charset="0"/>
              </a:rPr>
              <a:t>Je Low Handicap Index is </a:t>
            </a:r>
            <a:r>
              <a:rPr lang="nl-NL" altLang="nl-NL" sz="1600">
                <a:ln>
                  <a:noFill/>
                </a:ln>
                <a:latin typeface="Verdana" panose="020B0604030504040204" pitchFamily="34" charset="0"/>
              </a:rPr>
              <a:t>j</a:t>
            </a:r>
            <a:r>
              <a:rPr lang="nl-NL" sz="1600"/>
              <a:t>e laagste handicap in de 12 maanden voor de datum dat de meest recente score is ingeleverd.</a:t>
            </a:r>
          </a:p>
          <a:p>
            <a:pPr>
              <a:lnSpc>
                <a:spcPct val="150000"/>
              </a:lnSpc>
              <a:spcBef>
                <a:spcPct val="0"/>
              </a:spcBef>
              <a:buFont typeface="Arial" panose="020B0604020202020204" pitchFamily="34" charset="0"/>
              <a:buChar char="•"/>
            </a:pPr>
            <a:r>
              <a:rPr lang="nl-NL" sz="1600"/>
              <a:t>Je Low Handicap Index wordt pas bepaald zodra je 20 scores hebt ingeleverd.</a:t>
            </a:r>
          </a:p>
          <a:p>
            <a:pPr>
              <a:lnSpc>
                <a:spcPct val="150000"/>
              </a:lnSpc>
              <a:spcBef>
                <a:spcPct val="0"/>
              </a:spcBef>
              <a:buFont typeface="Arial" panose="020B0604020202020204" pitchFamily="34" charset="0"/>
              <a:buChar char="•"/>
            </a:pPr>
            <a:r>
              <a:rPr lang="nl-NL" sz="1600"/>
              <a:t>Je Low Handicap Index wordt telkens als je een nieuwe score inevert opnieuw vastgesteld.</a:t>
            </a:r>
          </a:p>
          <a:p>
            <a:pPr>
              <a:lnSpc>
                <a:spcPct val="150000"/>
              </a:lnSpc>
              <a:spcBef>
                <a:spcPct val="0"/>
              </a:spcBef>
              <a:buFont typeface="Arial" panose="020B0604020202020204" pitchFamily="34" charset="0"/>
              <a:buChar char="•"/>
            </a:pPr>
            <a:endParaRPr lang="nl-NL" b="1" i="1"/>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b="1">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a:ln>
                <a:noFill/>
              </a:ln>
              <a:latin typeface="Verdana" panose="020B0604030504040204" pitchFamily="34" charset="0"/>
            </a:endParaRPr>
          </a:p>
          <a:p>
            <a:pPr lvl="1">
              <a:lnSpc>
                <a:spcPct val="150000"/>
              </a:lnSpc>
              <a:spcBef>
                <a:spcPct val="0"/>
              </a:spcBef>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p:txBody>
      </p:sp>
      <p:pic>
        <p:nvPicPr>
          <p:cNvPr id="4" name="Picture 3">
            <a:extLst>
              <a:ext uri="{FF2B5EF4-FFF2-40B4-BE49-F238E27FC236}">
                <a16:creationId xmlns:a16="http://schemas.microsoft.com/office/drawing/2014/main" id="{29463A5B-C18A-4EAA-8163-30CBD046D1AF}"/>
              </a:ext>
            </a:extLst>
          </p:cNvPr>
          <p:cNvPicPr>
            <a:picLocks noChangeAspect="1"/>
          </p:cNvPicPr>
          <p:nvPr/>
        </p:nvPicPr>
        <p:blipFill>
          <a:blip r:embed="rId4"/>
          <a:stretch>
            <a:fillRect/>
          </a:stretch>
        </p:blipFill>
        <p:spPr>
          <a:xfrm>
            <a:off x="6559906" y="1529100"/>
            <a:ext cx="1850669" cy="2351333"/>
          </a:xfrm>
          <a:prstGeom prst="rect">
            <a:avLst/>
          </a:prstGeom>
        </p:spPr>
      </p:pic>
    </p:spTree>
    <p:extLst>
      <p:ext uri="{BB962C8B-B14F-4D97-AF65-F5344CB8AC3E}">
        <p14:creationId xmlns:p14="http://schemas.microsoft.com/office/powerpoint/2010/main" val="3829843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0"/>
            <a:ext cx="9144000" cy="844551"/>
          </a:xfrm>
        </p:spPr>
        <p:txBody>
          <a:bodyPr/>
          <a:lstStyle/>
          <a:p>
            <a:r>
              <a:rPr lang="nl-NL" sz="2400" dirty="0"/>
              <a:t>Wat verandert er met de komst van het WHS?</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871037"/>
            <a:ext cx="8550442" cy="3867150"/>
          </a:xfrm>
        </p:spPr>
        <p:txBody>
          <a:bodyPr/>
          <a:lstStyle/>
          <a:p>
            <a:pPr lvl="1">
              <a:lnSpc>
                <a:spcPct val="150000"/>
              </a:lnSpc>
              <a:spcBef>
                <a:spcPct val="0"/>
              </a:spcBef>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11" name="Tijdelijke aanduiding voor tekst 4">
            <a:extLst>
              <a:ext uri="{FF2B5EF4-FFF2-40B4-BE49-F238E27FC236}">
                <a16:creationId xmlns:a16="http://schemas.microsoft.com/office/drawing/2014/main" id="{AD0CECD0-26BD-064E-BC8A-6EBCB93C6A9E}"/>
              </a:ext>
            </a:extLst>
          </p:cNvPr>
          <p:cNvSpPr txBox="1">
            <a:spLocks/>
          </p:cNvSpPr>
          <p:nvPr/>
        </p:nvSpPr>
        <p:spPr bwMode="auto">
          <a:xfrm>
            <a:off x="3" y="599496"/>
            <a:ext cx="9143994" cy="4263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noAutofit/>
          </a:bodyPr>
          <a:lstStyle>
            <a:lvl1pPr marL="171446" indent="-171446" algn="l" defTabSz="457200" rtl="0" eaLnBrk="1" fontAlgn="base" hangingPunct="1">
              <a:spcBef>
                <a:spcPts val="0"/>
              </a:spcBef>
              <a:spcAft>
                <a:spcPct val="0"/>
              </a:spcAft>
              <a:buClr>
                <a:srgbClr val="F87613"/>
              </a:buClr>
              <a:buFont typeface="Arial"/>
              <a:buChar char="•"/>
              <a:defRPr sz="1200" kern="1200" baseline="0">
                <a:ln w="19050" cmpd="sng">
                  <a:noFill/>
                </a:ln>
                <a:solidFill>
                  <a:srgbClr val="2A64A2"/>
                </a:solidFill>
                <a:latin typeface="Verdana"/>
                <a:ea typeface="+mn-ea"/>
                <a:cs typeface="+mn-cs"/>
              </a:defRPr>
            </a:lvl1pPr>
            <a:lvl2pPr marL="0" indent="0" algn="l" defTabSz="457200" rtl="0" eaLnBrk="1" fontAlgn="base" hangingPunct="1">
              <a:spcBef>
                <a:spcPts val="1200"/>
              </a:spcBef>
              <a:spcAft>
                <a:spcPct val="0"/>
              </a:spcAft>
              <a:buFontTx/>
              <a:buNone/>
              <a:defRPr sz="1000" kern="1200" baseline="0">
                <a:ln>
                  <a:noFill/>
                </a:ln>
                <a:solidFill>
                  <a:srgbClr val="2964A2"/>
                </a:solidFill>
                <a:latin typeface="Verdana"/>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1600" dirty="0">
                <a:latin typeface="Verdana" panose="020B0604030504040204" pitchFamily="34" charset="0"/>
                <a:ea typeface="Verdana" panose="020B0604030504040204" pitchFamily="34" charset="0"/>
                <a:cs typeface="Verdana" panose="020B0604030504040204" pitchFamily="34" charset="0"/>
              </a:rPr>
              <a:t>Er verandert voor spelers weinig: je levert net als nu je score in en de computer berekent je nieuwe handicap. Maar het WHS kent wel veel verbeteringen en leuke aspecten.</a:t>
            </a:r>
          </a:p>
          <a:p>
            <a:pPr marL="0" indent="0">
              <a:buFont typeface="Arial"/>
              <a:buNone/>
            </a:pPr>
            <a:endParaRPr lang="nl-NL" sz="16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nl-NL" sz="1400" dirty="0">
                <a:latin typeface="Verdana" panose="020B0604030504040204" pitchFamily="34" charset="0"/>
                <a:ea typeface="Verdana" panose="020B0604030504040204" pitchFamily="34" charset="0"/>
                <a:cs typeface="Verdana" panose="020B0604030504040204" pitchFamily="34" charset="0"/>
              </a:rPr>
              <a:t>Je kunt voortaan in elk land Q spelen.</a:t>
            </a:r>
          </a:p>
          <a:p>
            <a:pPr>
              <a:lnSpc>
                <a:spcPct val="150000"/>
              </a:lnSpc>
            </a:pPr>
            <a:r>
              <a:rPr lang="nl-NL" sz="1400" dirty="0">
                <a:latin typeface="Verdana" panose="020B0604030504040204" pitchFamily="34" charset="0"/>
                <a:ea typeface="Verdana" panose="020B0604030504040204" pitchFamily="34" charset="0"/>
                <a:cs typeface="Verdana" panose="020B0604030504040204" pitchFamily="34" charset="0"/>
              </a:rPr>
              <a:t>Je kunt nog steeds 9 en 18 holes Q spelen maar je kunt voortaan ook bijvoorbeeld - onder voorwaarden – een 12-holes of 14-holes ronde spelen die voor je handicap meetelt.</a:t>
            </a:r>
          </a:p>
          <a:p>
            <a:pPr>
              <a:lnSpc>
                <a:spcPct val="150000"/>
              </a:lnSpc>
            </a:pPr>
            <a:r>
              <a:rPr lang="nl-NL" sz="1400" dirty="0">
                <a:latin typeface="Verdana" panose="020B0604030504040204" pitchFamily="34" charset="0"/>
                <a:ea typeface="Verdana" panose="020B0604030504040204" pitchFamily="34" charset="0"/>
                <a:cs typeface="Verdana" panose="020B0604030504040204" pitchFamily="34" charset="0"/>
              </a:rPr>
              <a:t>Iedere speler, ook met een handicap onder de 4,5, mag Q ronden met vrienden spelen (9 holes of meer) en Q wedstrijden spelen (9 holes of meer).</a:t>
            </a:r>
          </a:p>
          <a:p>
            <a:pPr>
              <a:lnSpc>
                <a:spcPct val="150000"/>
              </a:lnSpc>
            </a:pPr>
            <a:r>
              <a:rPr lang="nl-NL" sz="1400" dirty="0">
                <a:latin typeface="Verdana" panose="020B0604030504040204" pitchFamily="34" charset="0"/>
                <a:ea typeface="Verdana" panose="020B0604030504040204" pitchFamily="34" charset="0"/>
                <a:cs typeface="Verdana" panose="020B0604030504040204" pitchFamily="34" charset="0"/>
              </a:rPr>
              <a:t>Het WHS heeft mechanismes die een extreem snelle handicapstijging voorkomt. Die treden in werking zodra er meer dan 20 scores in je handicapgeschiedenis staan.</a:t>
            </a:r>
          </a:p>
          <a:p>
            <a:pPr>
              <a:lnSpc>
                <a:spcPct val="150000"/>
              </a:lnSpc>
            </a:pPr>
            <a:r>
              <a:rPr lang="nl-NL" sz="1400" dirty="0">
                <a:latin typeface="Verdana" panose="020B0604030504040204" pitchFamily="34" charset="0"/>
                <a:ea typeface="Verdana" panose="020B0604030504040204" pitchFamily="34" charset="0"/>
                <a:cs typeface="Verdana" panose="020B0604030504040204" pitchFamily="34" charset="0"/>
              </a:rPr>
              <a:t>Het WHS kent ook het mechanisme “Exceptionele Score”. Het houdt in dat een extreem goede score beloond wordt met een extra daling van je handicap. </a:t>
            </a:r>
          </a:p>
          <a:p>
            <a:pPr marL="0" indent="0">
              <a:buFont typeface="Arial"/>
              <a:buNone/>
            </a:pPr>
            <a:endParaRPr lang="nl-NL" sz="1600" dirty="0"/>
          </a:p>
          <a:p>
            <a:endParaRPr lang="nl-NL" sz="1600" dirty="0"/>
          </a:p>
          <a:p>
            <a:endParaRPr lang="nl-NL" sz="1600" dirty="0"/>
          </a:p>
        </p:txBody>
      </p:sp>
    </p:spTree>
    <p:extLst>
      <p:ext uri="{BB962C8B-B14F-4D97-AF65-F5344CB8AC3E}">
        <p14:creationId xmlns:p14="http://schemas.microsoft.com/office/powerpoint/2010/main" val="4117307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
            <a:ext cx="9144000" cy="844550"/>
          </a:xfrm>
        </p:spPr>
        <p:txBody>
          <a:bodyPr/>
          <a:lstStyle/>
          <a:p>
            <a:pPr>
              <a:spcBef>
                <a:spcPct val="0"/>
              </a:spcBef>
            </a:pPr>
            <a:r>
              <a:rPr lang="en-US" altLang="nl-NL" sz="2400">
                <a:ln>
                  <a:noFill/>
                </a:ln>
                <a:latin typeface="Georgia" panose="02040502050405020303" pitchFamily="18" charset="0"/>
              </a:rPr>
              <a:t>Soft Cap en Hard Cap</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6331131" y="701676"/>
            <a:ext cx="2812869" cy="3867150"/>
          </a:xfrm>
        </p:spPr>
        <p:txBody>
          <a:bodyPr/>
          <a:lstStyle/>
          <a:p>
            <a:pPr marL="0" indent="0">
              <a:lnSpc>
                <a:spcPct val="150000"/>
              </a:lnSpc>
              <a:spcBef>
                <a:spcPct val="0"/>
              </a:spcBef>
              <a:buNone/>
            </a:pPr>
            <a:r>
              <a:rPr lang="en-US" altLang="nl-NL" b="1" dirty="0">
                <a:ln>
                  <a:noFill/>
                </a:ln>
                <a:ea typeface="Verdana"/>
                <a:cs typeface="Verdana"/>
              </a:rPr>
              <a:t>Soft cap </a:t>
            </a:r>
            <a:endParaRPr lang="en-US" dirty="0">
              <a:ea typeface="Verdana"/>
              <a:cs typeface="Verdana"/>
            </a:endParaRPr>
          </a:p>
          <a:p>
            <a:pPr>
              <a:lnSpc>
                <a:spcPct val="150000"/>
              </a:lnSpc>
              <a:spcBef>
                <a:spcPct val="0"/>
              </a:spcBef>
              <a:buFont typeface="Arial" panose="020B0604020202020204" pitchFamily="34" charset="0"/>
              <a:buChar char="•"/>
            </a:pPr>
            <a:r>
              <a:rPr lang="en-US" altLang="nl-NL" dirty="0" err="1">
                <a:ln>
                  <a:noFill/>
                </a:ln>
                <a:ea typeface="Verdana"/>
                <a:cs typeface="Verdana"/>
              </a:rPr>
              <a:t>Ve</a:t>
            </a:r>
            <a:r>
              <a:rPr lang="en-NL" altLang="nl-NL">
                <a:ln>
                  <a:noFill/>
                </a:ln>
                <a:ea typeface="Verdana"/>
                <a:cs typeface="Verdana"/>
              </a:rPr>
              <a:t>r</a:t>
            </a:r>
            <a:r>
              <a:rPr lang="en-US" altLang="nl-NL" dirty="0" err="1">
                <a:ln>
                  <a:noFill/>
                </a:ln>
                <a:ea typeface="Verdana"/>
                <a:cs typeface="Verdana"/>
              </a:rPr>
              <a:t>traging</a:t>
            </a:r>
            <a:r>
              <a:rPr lang="en-US" altLang="nl-NL" dirty="0">
                <a:ln>
                  <a:noFill/>
                </a:ln>
                <a:ea typeface="Verdana"/>
                <a:cs typeface="Verdana"/>
              </a:rPr>
              <a:t> </a:t>
            </a:r>
            <a:r>
              <a:rPr lang="en-US" altLang="nl-NL" dirty="0" err="1">
                <a:ln>
                  <a:noFill/>
                </a:ln>
                <a:ea typeface="Verdana"/>
                <a:cs typeface="Verdana"/>
              </a:rPr>
              <a:t>bij</a:t>
            </a:r>
            <a:r>
              <a:rPr lang="en-US" altLang="nl-NL" dirty="0">
                <a:ln>
                  <a:noFill/>
                </a:ln>
                <a:ea typeface="Verdana"/>
                <a:cs typeface="Verdana"/>
              </a:rPr>
              <a:t> </a:t>
            </a:r>
            <a:r>
              <a:rPr lang="en-US" altLang="nl-NL" dirty="0" err="1">
                <a:ln>
                  <a:noFill/>
                </a:ln>
                <a:ea typeface="Verdana"/>
                <a:cs typeface="Verdana"/>
              </a:rPr>
              <a:t>een</a:t>
            </a:r>
            <a:r>
              <a:rPr lang="en-US" altLang="nl-NL" dirty="0">
                <a:ln>
                  <a:noFill/>
                </a:ln>
                <a:ea typeface="Verdana"/>
                <a:cs typeface="Verdana"/>
              </a:rPr>
              <a:t> </a:t>
            </a:r>
            <a:r>
              <a:rPr lang="en-US" altLang="nl-NL" dirty="0" err="1">
                <a:ln>
                  <a:noFill/>
                </a:ln>
                <a:ea typeface="Verdana"/>
                <a:cs typeface="Verdana"/>
              </a:rPr>
              <a:t>verhoging</a:t>
            </a:r>
            <a:r>
              <a:rPr lang="en-US" altLang="nl-NL" dirty="0">
                <a:ln>
                  <a:noFill/>
                </a:ln>
                <a:ea typeface="Verdana"/>
                <a:cs typeface="Verdana"/>
              </a:rPr>
              <a:t> van 3 </a:t>
            </a:r>
            <a:r>
              <a:rPr lang="en-US" altLang="nl-NL" dirty="0" err="1">
                <a:ln>
                  <a:noFill/>
                </a:ln>
                <a:ea typeface="Verdana"/>
                <a:cs typeface="Verdana"/>
              </a:rPr>
              <a:t>punten</a:t>
            </a:r>
            <a:r>
              <a:rPr lang="en-US" altLang="nl-NL" dirty="0">
                <a:ln>
                  <a:noFill/>
                </a:ln>
                <a:ea typeface="Verdana"/>
                <a:cs typeface="Verdana"/>
              </a:rPr>
              <a:t>.</a:t>
            </a:r>
            <a:endParaRPr lang="en-US" dirty="0">
              <a:ea typeface="Verdana"/>
              <a:cs typeface="Verdana"/>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a:p>
            <a:pPr marL="0" indent="0">
              <a:lnSpc>
                <a:spcPct val="150000"/>
              </a:lnSpc>
              <a:spcBef>
                <a:spcPct val="0"/>
              </a:spcBef>
              <a:buNone/>
            </a:pPr>
            <a:r>
              <a:rPr lang="en-US" altLang="nl-NL" b="1" dirty="0">
                <a:ln>
                  <a:noFill/>
                </a:ln>
                <a:ea typeface="Verdana"/>
                <a:cs typeface="Verdana"/>
              </a:rPr>
              <a:t>Hard cap </a:t>
            </a:r>
            <a:endParaRPr lang="en-US" altLang="nl-NL" dirty="0">
              <a:ln>
                <a:noFill/>
              </a:ln>
              <a:ea typeface="Verdana"/>
              <a:cs typeface="Verdana"/>
            </a:endParaRPr>
          </a:p>
          <a:p>
            <a:pPr>
              <a:lnSpc>
                <a:spcPct val="150000"/>
              </a:lnSpc>
              <a:spcBef>
                <a:spcPct val="0"/>
              </a:spcBef>
              <a:buFont typeface="Arial" panose="020B0604020202020204" pitchFamily="34" charset="0"/>
              <a:buChar char="•"/>
            </a:pPr>
            <a:r>
              <a:rPr lang="en-US" altLang="nl-NL" dirty="0" err="1">
                <a:ln>
                  <a:noFill/>
                </a:ln>
                <a:ea typeface="Verdana"/>
                <a:cs typeface="Verdana"/>
              </a:rPr>
              <a:t>Maximale</a:t>
            </a:r>
            <a:r>
              <a:rPr lang="en-US" altLang="nl-NL" dirty="0">
                <a:ln>
                  <a:noFill/>
                </a:ln>
                <a:ea typeface="Verdana"/>
                <a:cs typeface="Verdana"/>
              </a:rPr>
              <a:t> </a:t>
            </a:r>
            <a:r>
              <a:rPr lang="en-US" altLang="nl-NL" dirty="0" err="1">
                <a:ln>
                  <a:noFill/>
                </a:ln>
                <a:ea typeface="Verdana"/>
                <a:cs typeface="Verdana"/>
              </a:rPr>
              <a:t>stijging</a:t>
            </a:r>
            <a:r>
              <a:rPr lang="en-US" altLang="nl-NL" dirty="0">
                <a:ln>
                  <a:noFill/>
                </a:ln>
                <a:ea typeface="Verdana"/>
                <a:cs typeface="Verdana"/>
              </a:rPr>
              <a:t> van 5 </a:t>
            </a:r>
            <a:r>
              <a:rPr lang="en-US" altLang="nl-NL" dirty="0" err="1">
                <a:ln>
                  <a:noFill/>
                </a:ln>
                <a:ea typeface="Verdana"/>
                <a:cs typeface="Verdana"/>
              </a:rPr>
              <a:t>punten</a:t>
            </a:r>
            <a:r>
              <a:rPr lang="en-NL" altLang="nl-NL">
                <a:ln>
                  <a:noFill/>
                </a:ln>
                <a:ea typeface="Verdana"/>
                <a:cs typeface="Verdana"/>
              </a:rPr>
              <a:t> (incl. de toepassing van de </a:t>
            </a:r>
            <a:r>
              <a:rPr lang="nl-NL" altLang="nl-NL" dirty="0">
                <a:ln>
                  <a:noFill/>
                </a:ln>
                <a:ea typeface="Verdana"/>
                <a:cs typeface="Verdana"/>
              </a:rPr>
              <a:t>S</a:t>
            </a:r>
            <a:r>
              <a:rPr lang="en-NL" altLang="nl-NL">
                <a:ln>
                  <a:noFill/>
                </a:ln>
                <a:ea typeface="Verdana"/>
                <a:cs typeface="Verdana"/>
              </a:rPr>
              <a:t>oft </a:t>
            </a:r>
            <a:r>
              <a:rPr lang="nl-NL" altLang="nl-NL" dirty="0">
                <a:ln>
                  <a:noFill/>
                </a:ln>
                <a:ea typeface="Verdana"/>
                <a:cs typeface="Verdana"/>
              </a:rPr>
              <a:t>C</a:t>
            </a:r>
            <a:r>
              <a:rPr lang="en-NL" altLang="nl-NL">
                <a:ln>
                  <a:noFill/>
                </a:ln>
                <a:ea typeface="Verdana"/>
                <a:cs typeface="Verdana"/>
              </a:rPr>
              <a:t>ap)</a:t>
            </a:r>
            <a:endParaRPr lang="en-US" altLang="nl-NL" dirty="0">
              <a:ln>
                <a:noFill/>
              </a:ln>
              <a:ea typeface="Verdana"/>
              <a:cs typeface="Verdana"/>
            </a:endParaRPr>
          </a:p>
          <a:p>
            <a:pPr>
              <a:lnSpc>
                <a:spcPct val="150000"/>
              </a:lnSpc>
              <a:spcBef>
                <a:spcPct val="0"/>
              </a:spcBef>
              <a:buFont typeface="Arial" panose="020B0604020202020204" pitchFamily="34" charset="0"/>
              <a:buChar char="•"/>
            </a:pPr>
            <a:r>
              <a:rPr lang="en-US" altLang="nl-NL" dirty="0" err="1">
                <a:ln>
                  <a:noFill/>
                </a:ln>
                <a:latin typeface="Verdana" panose="020B0604030504040204" pitchFamily="34" charset="0"/>
              </a:rPr>
              <a:t>Beide</a:t>
            </a:r>
            <a:r>
              <a:rPr lang="en-US" altLang="nl-NL" dirty="0">
                <a:ln>
                  <a:noFill/>
                </a:ln>
                <a:latin typeface="Verdana" panose="020B0604030504040204" pitchFamily="34" charset="0"/>
              </a:rPr>
              <a:t> ten </a:t>
            </a:r>
            <a:r>
              <a:rPr lang="en-US" altLang="nl-NL" dirty="0" err="1">
                <a:ln>
                  <a:noFill/>
                </a:ln>
                <a:latin typeface="Verdana" panose="020B0604030504040204" pitchFamily="34" charset="0"/>
              </a:rPr>
              <a:t>opzichte</a:t>
            </a:r>
            <a:r>
              <a:rPr lang="en-US" altLang="nl-NL" dirty="0">
                <a:ln>
                  <a:noFill/>
                </a:ln>
                <a:latin typeface="Verdana" panose="020B0604030504040204" pitchFamily="34" charset="0"/>
              </a:rPr>
              <a:t> van de </a:t>
            </a:r>
            <a:r>
              <a:rPr lang="en-US" altLang="nl-NL" dirty="0" err="1">
                <a:ln>
                  <a:noFill/>
                </a:ln>
                <a:latin typeface="Verdana" panose="020B0604030504040204" pitchFamily="34" charset="0"/>
              </a:rPr>
              <a:t>laagste</a:t>
            </a:r>
            <a:r>
              <a:rPr lang="en-US" altLang="nl-NL" dirty="0">
                <a:ln>
                  <a:noFill/>
                </a:ln>
                <a:latin typeface="Verdana" panose="020B0604030504040204" pitchFamily="34" charset="0"/>
              </a:rPr>
              <a:t> handicap in de </a:t>
            </a:r>
            <a:r>
              <a:rPr lang="en-US" altLang="nl-NL" dirty="0" err="1">
                <a:ln>
                  <a:noFill/>
                </a:ln>
                <a:latin typeface="Verdana" panose="020B0604030504040204" pitchFamily="34" charset="0"/>
              </a:rPr>
              <a:t>afgelopen</a:t>
            </a:r>
            <a:r>
              <a:rPr lang="en-US" altLang="nl-NL" dirty="0">
                <a:ln>
                  <a:noFill/>
                </a:ln>
                <a:latin typeface="Verdana" panose="020B0604030504040204" pitchFamily="34" charset="0"/>
              </a:rPr>
              <a:t> 12 </a:t>
            </a:r>
            <a:r>
              <a:rPr lang="en-US" altLang="nl-NL" dirty="0" err="1">
                <a:ln>
                  <a:noFill/>
                </a:ln>
                <a:latin typeface="Verdana" panose="020B0604030504040204" pitchFamily="34" charset="0"/>
              </a:rPr>
              <a:t>maanden</a:t>
            </a:r>
            <a:r>
              <a:rPr lang="en-US" altLang="nl-NL" dirty="0">
                <a:ln>
                  <a:noFill/>
                </a:ln>
                <a:latin typeface="Verdana" panose="020B0604030504040204" pitchFamily="34" charset="0"/>
              </a:rPr>
              <a:t>. </a:t>
            </a: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b="1"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dirty="0">
              <a:ln>
                <a:noFill/>
              </a:ln>
              <a:latin typeface="Verdana" panose="020B0604030504040204" pitchFamily="34" charset="0"/>
            </a:endParaRPr>
          </a:p>
          <a:p>
            <a:pPr lvl="1">
              <a:lnSpc>
                <a:spcPct val="150000"/>
              </a:lnSpc>
              <a:spcBef>
                <a:spcPct val="0"/>
              </a:spcBef>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8" name="TextBox 8">
            <a:extLst>
              <a:ext uri="{FF2B5EF4-FFF2-40B4-BE49-F238E27FC236}">
                <a16:creationId xmlns:a16="http://schemas.microsoft.com/office/drawing/2014/main" id="{E16FF36F-7C8A-4C8F-8DFA-75A1F454F0D5}"/>
              </a:ext>
            </a:extLst>
          </p:cNvPr>
          <p:cNvSpPr txBox="1"/>
          <p:nvPr/>
        </p:nvSpPr>
        <p:spPr>
          <a:xfrm>
            <a:off x="611188" y="1022351"/>
            <a:ext cx="1381735" cy="830997"/>
          </a:xfrm>
          <a:prstGeom prst="rect">
            <a:avLst/>
          </a:prstGeom>
          <a:noFill/>
        </p:spPr>
        <p:txBody>
          <a:bodyPr wrap="square" rtlCol="0">
            <a:spAutoFit/>
          </a:bodyPr>
          <a:lstStyle/>
          <a:p>
            <a:pPr algn="ctr"/>
            <a:r>
              <a:rPr lang="en-US" sz="1600" b="1">
                <a:solidFill>
                  <a:schemeClr val="bg1"/>
                </a:solidFill>
              </a:rPr>
              <a:t>Low</a:t>
            </a:r>
          </a:p>
          <a:p>
            <a:pPr algn="ctr"/>
            <a:r>
              <a:rPr lang="en-US" sz="1600" b="1">
                <a:solidFill>
                  <a:schemeClr val="bg1"/>
                </a:solidFill>
              </a:rPr>
              <a:t>Handicap</a:t>
            </a:r>
          </a:p>
          <a:p>
            <a:pPr algn="ctr"/>
            <a:r>
              <a:rPr lang="en-US" sz="1600" b="1">
                <a:solidFill>
                  <a:schemeClr val="bg1"/>
                </a:solidFill>
              </a:rPr>
              <a:t>Index</a:t>
            </a:r>
          </a:p>
        </p:txBody>
      </p:sp>
      <p:pic>
        <p:nvPicPr>
          <p:cNvPr id="2" name="Afbeelding 1">
            <a:extLst>
              <a:ext uri="{FF2B5EF4-FFF2-40B4-BE49-F238E27FC236}">
                <a16:creationId xmlns:a16="http://schemas.microsoft.com/office/drawing/2014/main" id="{0AB68104-83E4-48C3-AC96-02866CE014BC}"/>
              </a:ext>
            </a:extLst>
          </p:cNvPr>
          <p:cNvPicPr>
            <a:picLocks noChangeAspect="1"/>
          </p:cNvPicPr>
          <p:nvPr/>
        </p:nvPicPr>
        <p:blipFill rotWithShape="1">
          <a:blip r:embed="rId4"/>
          <a:srcRect l="3063" t="10186" r="7400" b="1082"/>
          <a:stretch/>
        </p:blipFill>
        <p:spPr>
          <a:xfrm>
            <a:off x="361950" y="837966"/>
            <a:ext cx="5902071" cy="3831640"/>
          </a:xfrm>
          <a:prstGeom prst="rect">
            <a:avLst/>
          </a:prstGeom>
        </p:spPr>
      </p:pic>
    </p:spTree>
    <p:extLst>
      <p:ext uri="{BB962C8B-B14F-4D97-AF65-F5344CB8AC3E}">
        <p14:creationId xmlns:p14="http://schemas.microsoft.com/office/powerpoint/2010/main" val="944372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1"/>
            <a:ext cx="9144000" cy="844550"/>
          </a:xfrm>
        </p:spPr>
        <p:txBody>
          <a:bodyPr/>
          <a:lstStyle/>
          <a:p>
            <a:pPr>
              <a:spcBef>
                <a:spcPct val="0"/>
              </a:spcBef>
            </a:pPr>
            <a:r>
              <a:rPr lang="en-US" altLang="nl-NL" sz="2400" err="1">
                <a:ln>
                  <a:noFill/>
                </a:ln>
                <a:latin typeface="Georgia" panose="02040502050405020303" pitchFamily="18" charset="0"/>
              </a:rPr>
              <a:t>Exceptionele</a:t>
            </a:r>
            <a:r>
              <a:rPr lang="en-US" altLang="nl-NL" sz="2400">
                <a:ln>
                  <a:noFill/>
                </a:ln>
                <a:latin typeface="Georgia" panose="02040502050405020303" pitchFamily="18" charset="0"/>
              </a:rPr>
              <a:t> Score</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701676"/>
            <a:ext cx="8550442" cy="3867150"/>
          </a:xfrm>
        </p:spPr>
        <p:txBody>
          <a:bodyPr/>
          <a:lstStyle/>
          <a:p>
            <a:pPr>
              <a:lnSpc>
                <a:spcPct val="150000"/>
              </a:lnSpc>
              <a:spcBef>
                <a:spcPct val="0"/>
              </a:spcBef>
              <a:buFont typeface="Arial" panose="020B0604020202020204" pitchFamily="34" charset="0"/>
              <a:buChar char="•"/>
            </a:pPr>
            <a:r>
              <a:rPr lang="en-US" altLang="nl-NL" sz="1600" dirty="0" err="1">
                <a:ln>
                  <a:noFill/>
                </a:ln>
                <a:ea typeface="Verdana"/>
                <a:cs typeface="Verdana"/>
              </a:rPr>
              <a:t>Bij</a:t>
            </a:r>
            <a:r>
              <a:rPr lang="en-US" altLang="nl-NL" sz="1600" dirty="0">
                <a:ln>
                  <a:noFill/>
                </a:ln>
                <a:ea typeface="Verdana"/>
                <a:cs typeface="Verdana"/>
              </a:rPr>
              <a:t> </a:t>
            </a:r>
            <a:r>
              <a:rPr lang="en-US" altLang="nl-NL" sz="1600" dirty="0" err="1">
                <a:ln>
                  <a:noFill/>
                </a:ln>
                <a:ea typeface="Verdana"/>
                <a:cs typeface="Verdana"/>
              </a:rPr>
              <a:t>een</a:t>
            </a:r>
            <a:r>
              <a:rPr lang="en-US" altLang="nl-NL" sz="1600" dirty="0">
                <a:ln>
                  <a:noFill/>
                </a:ln>
                <a:ea typeface="Verdana"/>
                <a:cs typeface="Verdana"/>
              </a:rPr>
              <a:t> </a:t>
            </a:r>
            <a:r>
              <a:rPr lang="en-US" altLang="nl-NL" sz="1600" dirty="0" err="1">
                <a:ln>
                  <a:noFill/>
                </a:ln>
                <a:ea typeface="Verdana"/>
                <a:cs typeface="Verdana"/>
              </a:rPr>
              <a:t>extreem</a:t>
            </a:r>
            <a:r>
              <a:rPr lang="en-US" altLang="nl-NL" sz="1600" dirty="0">
                <a:ln>
                  <a:noFill/>
                </a:ln>
                <a:ea typeface="Verdana"/>
                <a:cs typeface="Verdana"/>
              </a:rPr>
              <a:t> </a:t>
            </a:r>
            <a:r>
              <a:rPr lang="en-US" altLang="nl-NL" sz="1600" dirty="0" err="1">
                <a:ln>
                  <a:noFill/>
                </a:ln>
                <a:ea typeface="Verdana"/>
                <a:cs typeface="Verdana"/>
              </a:rPr>
              <a:t>goede</a:t>
            </a:r>
            <a:r>
              <a:rPr lang="en-US" altLang="nl-NL" sz="1600" dirty="0">
                <a:ln>
                  <a:noFill/>
                </a:ln>
                <a:ea typeface="Verdana"/>
                <a:cs typeface="Verdana"/>
              </a:rPr>
              <a:t> score </a:t>
            </a:r>
            <a:r>
              <a:rPr lang="en-US" altLang="nl-NL" sz="1600" dirty="0" err="1">
                <a:ln>
                  <a:noFill/>
                </a:ln>
                <a:ea typeface="Verdana"/>
                <a:cs typeface="Verdana"/>
              </a:rPr>
              <a:t>wordt</a:t>
            </a:r>
            <a:r>
              <a:rPr lang="en-US" altLang="nl-NL" sz="1600" dirty="0">
                <a:ln>
                  <a:noFill/>
                </a:ln>
                <a:ea typeface="Verdana"/>
                <a:cs typeface="Verdana"/>
              </a:rPr>
              <a:t> </a:t>
            </a:r>
            <a:r>
              <a:rPr lang="en-US" altLang="nl-NL" sz="1600" dirty="0" err="1">
                <a:ln>
                  <a:noFill/>
                </a:ln>
                <a:ea typeface="Verdana"/>
                <a:cs typeface="Verdana"/>
              </a:rPr>
              <a:t>een</a:t>
            </a:r>
            <a:r>
              <a:rPr lang="en-US" altLang="nl-NL" sz="1600" dirty="0">
                <a:ln>
                  <a:noFill/>
                </a:ln>
                <a:ea typeface="Verdana"/>
                <a:cs typeface="Verdana"/>
              </a:rPr>
              <a:t> WHS-handicap extra </a:t>
            </a:r>
            <a:r>
              <a:rPr lang="en-US" altLang="nl-NL" sz="1600" dirty="0" err="1">
                <a:ln>
                  <a:noFill/>
                </a:ln>
                <a:ea typeface="Verdana"/>
                <a:cs typeface="Verdana"/>
              </a:rPr>
              <a:t>verlaagd</a:t>
            </a:r>
            <a:r>
              <a:rPr lang="en-US" altLang="nl-NL" sz="1600" dirty="0">
                <a:ln>
                  <a:noFill/>
                </a:ln>
                <a:ea typeface="Verdana"/>
                <a:cs typeface="Verdana"/>
              </a:rPr>
              <a:t>. </a:t>
            </a:r>
            <a:endParaRPr lang="en-US" altLang="nl-NL" sz="1600" dirty="0">
              <a:ln>
                <a:noFill/>
              </a:ln>
              <a:latin typeface="Verdana" panose="020B0604030504040204" pitchFamily="34" charset="0"/>
            </a:endParaRPr>
          </a:p>
          <a:p>
            <a:pPr>
              <a:lnSpc>
                <a:spcPct val="150000"/>
              </a:lnSpc>
              <a:spcBef>
                <a:spcPct val="0"/>
              </a:spcBef>
              <a:buFont typeface="Arial" panose="020B0604020202020204" pitchFamily="34" charset="0"/>
              <a:buChar char="•"/>
            </a:pPr>
            <a:r>
              <a:rPr lang="nl-NL" altLang="nl-NL" sz="1600" dirty="0">
                <a:ln>
                  <a:noFill/>
                </a:ln>
                <a:latin typeface="Verdana" panose="020B0604030504040204" pitchFamily="34" charset="0"/>
              </a:rPr>
              <a:t>Bij een Exceptionele Score waarbij het </a:t>
            </a:r>
            <a:r>
              <a:rPr lang="nl-NL" altLang="nl-NL" sz="1600" dirty="0" err="1">
                <a:ln>
                  <a:noFill/>
                </a:ln>
                <a:latin typeface="Verdana" panose="020B0604030504040204" pitchFamily="34" charset="0"/>
              </a:rPr>
              <a:t>dagresultaat</a:t>
            </a:r>
            <a:r>
              <a:rPr lang="nl-NL" altLang="nl-NL" sz="1600" dirty="0">
                <a:ln>
                  <a:noFill/>
                </a:ln>
                <a:latin typeface="Verdana" panose="020B0604030504040204" pitchFamily="34" charset="0"/>
              </a:rPr>
              <a:t> minimaal zeven slagen beter is dan de handicap van de speler op de dag dat de ronde werd gespeeld, krijgt de speler een extra aanpassing van -1. Bij een Exceptionele Score die meer dan 10 slagen beter is, krijgt de speler een aanpassing van -2. </a:t>
            </a:r>
            <a:endParaRPr lang="en-US" altLang="nl-NL" sz="1600" dirty="0">
              <a:ln>
                <a:noFill/>
              </a:ln>
              <a:latin typeface="Verdana" panose="020B0604030504040204" pitchFamily="34" charset="0"/>
            </a:endParaRPr>
          </a:p>
          <a:p>
            <a:pPr>
              <a:lnSpc>
                <a:spcPct val="150000"/>
              </a:lnSpc>
              <a:spcBef>
                <a:spcPct val="0"/>
              </a:spcBef>
              <a:buFont typeface="Arial" panose="020B0604020202020204" pitchFamily="34" charset="0"/>
              <a:buChar char="•"/>
            </a:pPr>
            <a:r>
              <a:rPr lang="en-US" altLang="nl-NL" sz="1600" dirty="0" err="1">
                <a:ln>
                  <a:noFill/>
                </a:ln>
                <a:ea typeface="Verdana"/>
                <a:cs typeface="Verdana"/>
              </a:rPr>
              <a:t>Deze</a:t>
            </a:r>
            <a:r>
              <a:rPr lang="en-US" altLang="nl-NL" sz="1600" dirty="0">
                <a:ln>
                  <a:noFill/>
                </a:ln>
                <a:ea typeface="Verdana"/>
                <a:cs typeface="Verdana"/>
              </a:rPr>
              <a:t> </a:t>
            </a:r>
            <a:r>
              <a:rPr lang="en-US" altLang="nl-NL" sz="1600" dirty="0" err="1">
                <a:ln>
                  <a:noFill/>
                </a:ln>
                <a:ea typeface="Verdana"/>
                <a:cs typeface="Verdana"/>
              </a:rPr>
              <a:t>aanpassingen</a:t>
            </a:r>
            <a:r>
              <a:rPr lang="en-US" altLang="nl-NL" sz="1600" dirty="0">
                <a:ln>
                  <a:noFill/>
                </a:ln>
                <a:ea typeface="Verdana"/>
                <a:cs typeface="Verdana"/>
              </a:rPr>
              <a:t> </a:t>
            </a:r>
            <a:r>
              <a:rPr lang="en-US" altLang="nl-NL" sz="1600" dirty="0" err="1">
                <a:ln>
                  <a:noFill/>
                </a:ln>
                <a:ea typeface="Verdana"/>
                <a:cs typeface="Verdana"/>
              </a:rPr>
              <a:t>worden</a:t>
            </a:r>
            <a:r>
              <a:rPr lang="en-US" altLang="nl-NL" sz="1600" dirty="0">
                <a:ln>
                  <a:noFill/>
                </a:ln>
                <a:ea typeface="Verdana"/>
                <a:cs typeface="Verdana"/>
              </a:rPr>
              <a:t> </a:t>
            </a:r>
            <a:r>
              <a:rPr lang="en-US" altLang="nl-NL" sz="1600" dirty="0" err="1">
                <a:ln>
                  <a:noFill/>
                </a:ln>
                <a:ea typeface="Verdana"/>
                <a:cs typeface="Verdana"/>
              </a:rPr>
              <a:t>toegepast</a:t>
            </a:r>
            <a:r>
              <a:rPr lang="en-US" altLang="nl-NL" sz="1600" dirty="0">
                <a:ln>
                  <a:noFill/>
                </a:ln>
                <a:ea typeface="Verdana"/>
                <a:cs typeface="Verdana"/>
              </a:rPr>
              <a:t> op alle </a:t>
            </a:r>
            <a:r>
              <a:rPr lang="en-US" altLang="nl-NL" sz="1600" dirty="0" err="1">
                <a:ln>
                  <a:noFill/>
                </a:ln>
                <a:ea typeface="Verdana"/>
                <a:cs typeface="Verdana"/>
              </a:rPr>
              <a:t>laatste</a:t>
            </a:r>
            <a:r>
              <a:rPr lang="en-US" altLang="nl-NL" sz="1600" dirty="0">
                <a:ln>
                  <a:noFill/>
                </a:ln>
                <a:ea typeface="Verdana"/>
                <a:cs typeface="Verdana"/>
              </a:rPr>
              <a:t> 20 </a:t>
            </a:r>
            <a:r>
              <a:rPr lang="en-US" altLang="nl-NL" sz="1600" dirty="0" err="1">
                <a:ln>
                  <a:noFill/>
                </a:ln>
                <a:ea typeface="Verdana"/>
                <a:cs typeface="Verdana"/>
              </a:rPr>
              <a:t>dagresultaten</a:t>
            </a:r>
            <a:r>
              <a:rPr lang="en-US" altLang="nl-NL" sz="1600" dirty="0">
                <a:ln>
                  <a:noFill/>
                </a:ln>
                <a:ea typeface="Verdana"/>
                <a:cs typeface="Verdana"/>
              </a:rPr>
              <a:t>.</a:t>
            </a:r>
            <a:endParaRPr lang="en-US" altLang="nl-NL" sz="1600" dirty="0">
              <a:ln>
                <a:noFill/>
              </a:ln>
              <a:latin typeface="Verdana" panose="020B0604030504040204" pitchFamily="34" charset="0"/>
            </a:endParaRPr>
          </a:p>
          <a:p>
            <a:pPr marL="0" indent="0">
              <a:lnSpc>
                <a:spcPct val="150000"/>
              </a:lnSpc>
              <a:spcBef>
                <a:spcPct val="0"/>
              </a:spcBef>
              <a:buNone/>
            </a:pPr>
            <a:endParaRPr lang="en-US" altLang="nl-NL" dirty="0">
              <a:ln>
                <a:noFill/>
              </a:ln>
              <a:latin typeface="Verdana" panose="020B0604030504040204" pitchFamily="34" charset="0"/>
            </a:endParaRPr>
          </a:p>
          <a:p>
            <a:pPr marL="0" indent="0">
              <a:lnSpc>
                <a:spcPct val="150000"/>
              </a:lnSpc>
              <a:spcBef>
                <a:spcPct val="0"/>
              </a:spcBef>
              <a:buNone/>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a:p>
            <a:pPr marL="0" indent="0">
              <a:lnSpc>
                <a:spcPct val="150000"/>
              </a:lnSpc>
              <a:spcBef>
                <a:spcPct val="0"/>
              </a:spcBef>
              <a:buNone/>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b="1"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sz="1000" dirty="0">
              <a:ln>
                <a:noFill/>
              </a:ln>
              <a:latin typeface="Verdana" panose="020B0604030504040204" pitchFamily="34" charset="0"/>
            </a:endParaRPr>
          </a:p>
          <a:p>
            <a:pPr lvl="1">
              <a:lnSpc>
                <a:spcPct val="150000"/>
              </a:lnSpc>
              <a:spcBef>
                <a:spcPct val="0"/>
              </a:spcBef>
            </a:pPr>
            <a:endParaRPr lang="en-US" altLang="nl-NL"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dirty="0">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graphicFrame>
        <p:nvGraphicFramePr>
          <p:cNvPr id="7" name="Table 10">
            <a:extLst>
              <a:ext uri="{FF2B5EF4-FFF2-40B4-BE49-F238E27FC236}">
                <a16:creationId xmlns:a16="http://schemas.microsoft.com/office/drawing/2014/main" id="{06AD3CAB-A7ED-4CB9-AF5E-F12ABBCA09AD}"/>
              </a:ext>
            </a:extLst>
          </p:cNvPr>
          <p:cNvGraphicFramePr>
            <a:graphicFrameLocks noGrp="1"/>
          </p:cNvGraphicFramePr>
          <p:nvPr>
            <p:extLst>
              <p:ext uri="{D42A27DB-BD31-4B8C-83A1-F6EECF244321}">
                <p14:modId xmlns:p14="http://schemas.microsoft.com/office/powerpoint/2010/main" val="1543325212"/>
              </p:ext>
            </p:extLst>
          </p:nvPr>
        </p:nvGraphicFramePr>
        <p:xfrm>
          <a:off x="1887420" y="3810470"/>
          <a:ext cx="4775601" cy="844550"/>
        </p:xfrm>
        <a:graphic>
          <a:graphicData uri="http://schemas.openxmlformats.org/drawingml/2006/table">
            <a:tbl>
              <a:tblPr firstRow="1" bandRow="1">
                <a:tableStyleId>{5940675A-B579-460E-94D1-54222C63F5DA}</a:tableStyleId>
              </a:tblPr>
              <a:tblGrid>
                <a:gridCol w="2938831">
                  <a:extLst>
                    <a:ext uri="{9D8B030D-6E8A-4147-A177-3AD203B41FA5}">
                      <a16:colId xmlns:a16="http://schemas.microsoft.com/office/drawing/2014/main" val="2961241191"/>
                    </a:ext>
                  </a:extLst>
                </a:gridCol>
                <a:gridCol w="918385">
                  <a:extLst>
                    <a:ext uri="{9D8B030D-6E8A-4147-A177-3AD203B41FA5}">
                      <a16:colId xmlns:a16="http://schemas.microsoft.com/office/drawing/2014/main" val="2568487822"/>
                    </a:ext>
                  </a:extLst>
                </a:gridCol>
                <a:gridCol w="918385">
                  <a:extLst>
                    <a:ext uri="{9D8B030D-6E8A-4147-A177-3AD203B41FA5}">
                      <a16:colId xmlns:a16="http://schemas.microsoft.com/office/drawing/2014/main" val="117682026"/>
                    </a:ext>
                  </a:extLst>
                </a:gridCol>
              </a:tblGrid>
              <a:tr h="429714">
                <a:tc>
                  <a:txBody>
                    <a:bodyPr/>
                    <a:lstStyle/>
                    <a:p>
                      <a:pPr algn="ctr"/>
                      <a:r>
                        <a:rPr lang="en-US" sz="1400" b="0">
                          <a:solidFill>
                            <a:schemeClr val="bg1"/>
                          </a:solidFill>
                          <a:latin typeface="Verdana" panose="020B0604030504040204" pitchFamily="34" charset="0"/>
                          <a:ea typeface="Verdana" panose="020B0604030504040204" pitchFamily="34" charset="0"/>
                        </a:rPr>
                        <a:t>Score </a:t>
                      </a:r>
                      <a:r>
                        <a:rPr lang="en-US" sz="1400" b="0" err="1">
                          <a:solidFill>
                            <a:schemeClr val="bg1"/>
                          </a:solidFill>
                          <a:latin typeface="Verdana" panose="020B0604030504040204" pitchFamily="34" charset="0"/>
                          <a:ea typeface="Verdana" panose="020B0604030504040204" pitchFamily="34" charset="0"/>
                        </a:rPr>
                        <a:t>t.o.v</a:t>
                      </a:r>
                      <a:r>
                        <a:rPr lang="en-US" sz="1400" b="0">
                          <a:solidFill>
                            <a:schemeClr val="bg1"/>
                          </a:solidFill>
                          <a:latin typeface="Verdana" panose="020B0604030504040204" pitchFamily="34" charset="0"/>
                          <a:ea typeface="Verdana" panose="020B0604030504040204" pitchFamily="34" charset="0"/>
                        </a:rPr>
                        <a:t>. de handicap</a:t>
                      </a:r>
                    </a:p>
                  </a:txBody>
                  <a:tcPr marL="121920" marR="121920" marT="60960" marB="60960" anchor="ctr">
                    <a:solidFill>
                      <a:srgbClr val="00B0F0"/>
                    </a:solidFill>
                  </a:tcPr>
                </a:tc>
                <a:tc>
                  <a:txBody>
                    <a:bodyPr/>
                    <a:lstStyle/>
                    <a:p>
                      <a:pPr algn="ctr"/>
                      <a:r>
                        <a:rPr lang="en-US" sz="1400">
                          <a:latin typeface="Verdana" panose="020B0604030504040204" pitchFamily="34" charset="0"/>
                          <a:ea typeface="Verdana" panose="020B0604030504040204" pitchFamily="34" charset="0"/>
                        </a:rPr>
                        <a:t>-7,0</a:t>
                      </a:r>
                    </a:p>
                  </a:txBody>
                  <a:tcPr marL="121920" marR="121920" marT="60960" marB="60960" anchor="ctr"/>
                </a:tc>
                <a:tc>
                  <a:txBody>
                    <a:bodyPr/>
                    <a:lstStyle/>
                    <a:p>
                      <a:pPr algn="ctr"/>
                      <a:r>
                        <a:rPr lang="en-US" sz="1400">
                          <a:latin typeface="Verdana" panose="020B0604030504040204" pitchFamily="34" charset="0"/>
                          <a:ea typeface="Verdana" panose="020B0604030504040204" pitchFamily="34" charset="0"/>
                        </a:rPr>
                        <a:t>-10,0</a:t>
                      </a:r>
                    </a:p>
                  </a:txBody>
                  <a:tcPr marL="121920" marR="121920" marT="60960" marB="60960" anchor="ctr"/>
                </a:tc>
                <a:extLst>
                  <a:ext uri="{0D108BD9-81ED-4DB2-BD59-A6C34878D82A}">
                    <a16:rowId xmlns:a16="http://schemas.microsoft.com/office/drawing/2014/main" val="3898152393"/>
                  </a:ext>
                </a:extLst>
              </a:tr>
              <a:tr h="414836">
                <a:tc>
                  <a:txBody>
                    <a:bodyPr/>
                    <a:lstStyle/>
                    <a:p>
                      <a:pPr algn="ctr"/>
                      <a:r>
                        <a:rPr lang="en-US" sz="1400" b="0">
                          <a:solidFill>
                            <a:schemeClr val="bg1"/>
                          </a:solidFill>
                          <a:latin typeface="Verdana" panose="020B0604030504040204" pitchFamily="34" charset="0"/>
                          <a:ea typeface="Verdana" panose="020B0604030504040204" pitchFamily="34" charset="0"/>
                        </a:rPr>
                        <a:t>Extra </a:t>
                      </a:r>
                      <a:r>
                        <a:rPr lang="en-US" sz="1400" b="0" err="1">
                          <a:solidFill>
                            <a:schemeClr val="bg1"/>
                          </a:solidFill>
                          <a:latin typeface="Verdana" panose="020B0604030504040204" pitchFamily="34" charset="0"/>
                          <a:ea typeface="Verdana" panose="020B0604030504040204" pitchFamily="34" charset="0"/>
                        </a:rPr>
                        <a:t>aanpassing</a:t>
                      </a:r>
                      <a:endParaRPr lang="en-US" sz="1400" b="0">
                        <a:solidFill>
                          <a:schemeClr val="bg1"/>
                        </a:solidFill>
                        <a:latin typeface="Verdana" panose="020B0604030504040204" pitchFamily="34" charset="0"/>
                        <a:ea typeface="Verdana" panose="020B0604030504040204" pitchFamily="34" charset="0"/>
                      </a:endParaRPr>
                    </a:p>
                  </a:txBody>
                  <a:tcPr marL="121920" marR="121920" marT="60960" marB="60960" anchor="ctr">
                    <a:solidFill>
                      <a:srgbClr val="00B0F0"/>
                    </a:solidFill>
                  </a:tcPr>
                </a:tc>
                <a:tc>
                  <a:txBody>
                    <a:bodyPr/>
                    <a:lstStyle/>
                    <a:p>
                      <a:pPr algn="ctr"/>
                      <a:r>
                        <a:rPr lang="en-US" sz="1400">
                          <a:latin typeface="Verdana" panose="020B0604030504040204" pitchFamily="34" charset="0"/>
                          <a:ea typeface="Verdana" panose="020B0604030504040204" pitchFamily="34" charset="0"/>
                        </a:rPr>
                        <a:t>-1,0</a:t>
                      </a:r>
                    </a:p>
                  </a:txBody>
                  <a:tcPr marL="121920" marR="121920" marT="60960" marB="60960" anchor="ctr"/>
                </a:tc>
                <a:tc>
                  <a:txBody>
                    <a:bodyPr/>
                    <a:lstStyle/>
                    <a:p>
                      <a:pPr algn="ctr"/>
                      <a:r>
                        <a:rPr lang="en-US" sz="1400" dirty="0">
                          <a:latin typeface="Verdana" panose="020B0604030504040204" pitchFamily="34" charset="0"/>
                          <a:ea typeface="Verdana" panose="020B0604030504040204" pitchFamily="34" charset="0"/>
                        </a:rPr>
                        <a:t>-2,0</a:t>
                      </a:r>
                    </a:p>
                  </a:txBody>
                  <a:tcPr marL="121920" marR="121920" marT="60960" marB="60960" anchor="ctr"/>
                </a:tc>
                <a:extLst>
                  <a:ext uri="{0D108BD9-81ED-4DB2-BD59-A6C34878D82A}">
                    <a16:rowId xmlns:a16="http://schemas.microsoft.com/office/drawing/2014/main" val="4165888760"/>
                  </a:ext>
                </a:extLst>
              </a:tr>
            </a:tbl>
          </a:graphicData>
        </a:graphic>
      </p:graphicFrame>
    </p:spTree>
    <p:extLst>
      <p:ext uri="{BB962C8B-B14F-4D97-AF65-F5344CB8AC3E}">
        <p14:creationId xmlns:p14="http://schemas.microsoft.com/office/powerpoint/2010/main" val="4265237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gf_logo.png"/>
          <p:cNvPicPr>
            <a:picLocks noChangeAspect="1"/>
          </p:cNvPicPr>
          <p:nvPr/>
        </p:nvPicPr>
        <p:blipFill rotWithShape="1">
          <a:blip r:embed="rId3">
            <a:extLst>
              <a:ext uri="{28A0092B-C50C-407E-A947-70E740481C1C}">
                <a14:useLocalDpi xmlns:a14="http://schemas.microsoft.com/office/drawing/2010/main" val="0"/>
              </a:ext>
            </a:extLst>
          </a:blip>
          <a:srcRect r="64444"/>
          <a:stretch/>
        </p:blipFill>
        <p:spPr>
          <a:xfrm>
            <a:off x="8410909" y="161131"/>
            <a:ext cx="374316" cy="540518"/>
          </a:xfrm>
          <a:prstGeom prst="rect">
            <a:avLst/>
          </a:prstGeom>
        </p:spPr>
      </p:pic>
      <p:sp>
        <p:nvSpPr>
          <p:cNvPr id="11" name="Subtitle 2">
            <a:extLst>
              <a:ext uri="{FF2B5EF4-FFF2-40B4-BE49-F238E27FC236}">
                <a16:creationId xmlns:a16="http://schemas.microsoft.com/office/drawing/2014/main" id="{67586DDA-260E-3D46-B801-6EDC617ED2BC}"/>
              </a:ext>
            </a:extLst>
          </p:cNvPr>
          <p:cNvSpPr txBox="1">
            <a:spLocks/>
          </p:cNvSpPr>
          <p:nvPr/>
        </p:nvSpPr>
        <p:spPr>
          <a:xfrm>
            <a:off x="362570" y="902568"/>
            <a:ext cx="7972134" cy="4063918"/>
          </a:xfrm>
          <a:prstGeom prst="rect">
            <a:avLst/>
          </a:prstGeom>
        </p:spPr>
        <p:txBody>
          <a:bodyPr vert="horz" lIns="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215995">
              <a:spcBef>
                <a:spcPts val="0"/>
              </a:spcBef>
              <a:spcAft>
                <a:spcPts val="500"/>
              </a:spcAft>
              <a:buClr>
                <a:srgbClr val="F87613"/>
              </a:buClr>
            </a:pPr>
            <a:endParaRPr lang="nl-NL" sz="1600" dirty="0">
              <a:solidFill>
                <a:srgbClr val="2A64A2"/>
              </a:solidFill>
              <a:latin typeface="Verdana"/>
              <a:cs typeface="Verdana"/>
            </a:endParaRPr>
          </a:p>
          <a:p>
            <a:pPr defTabSz="215995">
              <a:spcBef>
                <a:spcPts val="0"/>
              </a:spcBef>
              <a:spcAft>
                <a:spcPts val="500"/>
              </a:spcAft>
              <a:buClr>
                <a:srgbClr val="F87613"/>
              </a:buClr>
            </a:pPr>
            <a:r>
              <a:rPr lang="nl-NL" sz="1600" dirty="0">
                <a:solidFill>
                  <a:srgbClr val="2A64A2"/>
                </a:solidFill>
                <a:latin typeface="Verdana"/>
                <a:cs typeface="Verdana"/>
              </a:rPr>
              <a:t>In het WHS is je handicap het gemiddelde van de beste 8 van de laatste 20 </a:t>
            </a:r>
            <a:r>
              <a:rPr lang="nl-NL" sz="1600" dirty="0" err="1">
                <a:solidFill>
                  <a:srgbClr val="2A64A2"/>
                </a:solidFill>
                <a:latin typeface="Verdana"/>
                <a:cs typeface="Verdana"/>
              </a:rPr>
              <a:t>dagresultaten</a:t>
            </a:r>
            <a:r>
              <a:rPr lang="nl-NL" sz="1600" dirty="0">
                <a:solidFill>
                  <a:srgbClr val="2A64A2"/>
                </a:solidFill>
                <a:latin typeface="Verdana"/>
                <a:cs typeface="Verdana"/>
              </a:rPr>
              <a:t>.</a:t>
            </a:r>
          </a:p>
          <a:p>
            <a:pPr defTabSz="215995">
              <a:spcBef>
                <a:spcPts val="0"/>
              </a:spcBef>
              <a:spcAft>
                <a:spcPts val="500"/>
              </a:spcAft>
              <a:buClr>
                <a:srgbClr val="F87613"/>
              </a:buClr>
            </a:pPr>
            <a:endParaRPr lang="nl-NL" sz="1600" dirty="0">
              <a:solidFill>
                <a:srgbClr val="2A64A2"/>
              </a:solidFill>
              <a:latin typeface="Verdana"/>
              <a:cs typeface="Verdana"/>
            </a:endParaRPr>
          </a:p>
          <a:p>
            <a:pPr defTabSz="215995">
              <a:spcBef>
                <a:spcPts val="0"/>
              </a:spcBef>
              <a:spcAft>
                <a:spcPts val="500"/>
              </a:spcAft>
              <a:buClr>
                <a:srgbClr val="F87613"/>
              </a:buClr>
            </a:pPr>
            <a:r>
              <a:rPr lang="nl-NL" sz="1600" dirty="0">
                <a:solidFill>
                  <a:srgbClr val="2A64A2"/>
                </a:solidFill>
                <a:latin typeface="Verdana"/>
                <a:cs typeface="Verdana"/>
              </a:rPr>
              <a:t>Als je minder dan 20 scores hebt ingeleverd, dan zal het gemiddelde worden berekend over minder dan 8 </a:t>
            </a:r>
            <a:r>
              <a:rPr lang="nl-NL" sz="1600" dirty="0" err="1">
                <a:solidFill>
                  <a:srgbClr val="2A64A2"/>
                </a:solidFill>
                <a:latin typeface="Verdana"/>
                <a:cs typeface="Verdana"/>
              </a:rPr>
              <a:t>dagresultaten</a:t>
            </a:r>
            <a:r>
              <a:rPr lang="nl-NL" sz="1600" dirty="0">
                <a:solidFill>
                  <a:srgbClr val="2A64A2"/>
                </a:solidFill>
                <a:latin typeface="Verdana"/>
                <a:cs typeface="Verdana"/>
              </a:rPr>
              <a:t> - volgens de tabel.</a:t>
            </a:r>
          </a:p>
          <a:p>
            <a:pPr defTabSz="215995">
              <a:spcBef>
                <a:spcPts val="0"/>
              </a:spcBef>
              <a:spcAft>
                <a:spcPts val="500"/>
              </a:spcAft>
              <a:buClr>
                <a:srgbClr val="F87613"/>
              </a:buClr>
            </a:pPr>
            <a:endParaRPr lang="nl-NL" sz="1600" dirty="0">
              <a:solidFill>
                <a:srgbClr val="2A64A2"/>
              </a:solidFill>
              <a:latin typeface="Verdana"/>
              <a:cs typeface="Verdana"/>
            </a:endParaRPr>
          </a:p>
          <a:p>
            <a:pPr defTabSz="215995">
              <a:spcBef>
                <a:spcPts val="0"/>
              </a:spcBef>
              <a:spcAft>
                <a:spcPts val="500"/>
              </a:spcAft>
              <a:buClr>
                <a:srgbClr val="F87613"/>
              </a:buClr>
            </a:pPr>
            <a:r>
              <a:rPr lang="nl-NL" sz="1600" dirty="0">
                <a:solidFill>
                  <a:srgbClr val="2A64A2"/>
                </a:solidFill>
                <a:latin typeface="Verdana"/>
                <a:cs typeface="Verdana"/>
              </a:rPr>
              <a:t>Vanaf 20 ingeleverde scores werken de remmechanismen Soft Cap en Hard Cap, die een extreme verhoging van je handicap voorkomen.</a:t>
            </a:r>
          </a:p>
          <a:p>
            <a:pPr defTabSz="215995">
              <a:spcBef>
                <a:spcPts val="0"/>
              </a:spcBef>
              <a:spcAft>
                <a:spcPts val="500"/>
              </a:spcAft>
              <a:buClr>
                <a:srgbClr val="F87613"/>
              </a:buClr>
            </a:pPr>
            <a:endParaRPr lang="nl-NL" sz="1600" dirty="0">
              <a:solidFill>
                <a:srgbClr val="2A64A2"/>
              </a:solidFill>
              <a:latin typeface="Verdana"/>
              <a:cs typeface="Verdana"/>
            </a:endParaRPr>
          </a:p>
          <a:p>
            <a:pPr defTabSz="215995">
              <a:lnSpc>
                <a:spcPts val="1800"/>
              </a:lnSpc>
              <a:spcBef>
                <a:spcPts val="0"/>
              </a:spcBef>
              <a:spcAft>
                <a:spcPts val="500"/>
              </a:spcAft>
              <a:buClr>
                <a:srgbClr val="F87613"/>
              </a:buClr>
            </a:pPr>
            <a:r>
              <a:rPr lang="nl-NL" sz="1600" dirty="0">
                <a:solidFill>
                  <a:srgbClr val="2A64A2"/>
                </a:solidFill>
                <a:latin typeface="Verdana"/>
                <a:cs typeface="Verdana"/>
              </a:rPr>
              <a:t>Zorg er daarom voor dat er zo veel mogelijk scores van jou beschikbaar zijn voor 1 maart 2021 en blijf daarna ook scores inleveren.</a:t>
            </a:r>
          </a:p>
          <a:p>
            <a:pPr defTabSz="215995">
              <a:lnSpc>
                <a:spcPts val="1800"/>
              </a:lnSpc>
              <a:spcBef>
                <a:spcPts val="0"/>
              </a:spcBef>
              <a:spcAft>
                <a:spcPts val="500"/>
              </a:spcAft>
              <a:buClr>
                <a:srgbClr val="F87613"/>
              </a:buClr>
            </a:pPr>
            <a:endParaRPr lang="nl-NL" sz="1500" dirty="0">
              <a:solidFill>
                <a:srgbClr val="2A64A2"/>
              </a:solidFill>
              <a:latin typeface="Verdana"/>
              <a:cs typeface="Verdana"/>
            </a:endParaRPr>
          </a:p>
          <a:p>
            <a:pPr marL="0" indent="0" defTabSz="215995">
              <a:lnSpc>
                <a:spcPts val="1800"/>
              </a:lnSpc>
              <a:spcBef>
                <a:spcPts val="0"/>
              </a:spcBef>
              <a:spcAft>
                <a:spcPts val="500"/>
              </a:spcAft>
              <a:buNone/>
            </a:pPr>
            <a:endParaRPr lang="nl-NL" sz="1500" dirty="0">
              <a:solidFill>
                <a:srgbClr val="2A64A2"/>
              </a:solidFill>
              <a:latin typeface="Verdana"/>
              <a:cs typeface="Verdana"/>
            </a:endParaRPr>
          </a:p>
          <a:p>
            <a:pPr marL="0" indent="0" defTabSz="215995">
              <a:lnSpc>
                <a:spcPts val="1800"/>
              </a:lnSpc>
              <a:spcBef>
                <a:spcPts val="0"/>
              </a:spcBef>
              <a:spcAft>
                <a:spcPts val="500"/>
              </a:spcAft>
              <a:buNone/>
            </a:pPr>
            <a:endParaRPr lang="nl-NL" sz="1500" dirty="0">
              <a:solidFill>
                <a:srgbClr val="2A64A2"/>
              </a:solidFill>
              <a:latin typeface="Verdana"/>
              <a:cs typeface="Verdana"/>
            </a:endParaRPr>
          </a:p>
        </p:txBody>
      </p:sp>
      <p:sp>
        <p:nvSpPr>
          <p:cNvPr id="8" name="Title 1"/>
          <p:cNvSpPr txBox="1">
            <a:spLocks/>
          </p:cNvSpPr>
          <p:nvPr/>
        </p:nvSpPr>
        <p:spPr>
          <a:xfrm>
            <a:off x="358775" y="223353"/>
            <a:ext cx="5379344" cy="679215"/>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2400">
                <a:solidFill>
                  <a:srgbClr val="164A81"/>
                </a:solidFill>
                <a:latin typeface="Georgia"/>
                <a:cs typeface="Georgia"/>
              </a:rPr>
              <a:t>WHS-samenvatting</a:t>
            </a:r>
          </a:p>
        </p:txBody>
      </p:sp>
      <p:cxnSp>
        <p:nvCxnSpPr>
          <p:cNvPr id="14" name="Straight Connector 13"/>
          <p:cNvCxnSpPr/>
          <p:nvPr/>
        </p:nvCxnSpPr>
        <p:spPr>
          <a:xfrm>
            <a:off x="362570" y="177014"/>
            <a:ext cx="248121"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3100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6">
            <a:extLst>
              <a:ext uri="{FF2B5EF4-FFF2-40B4-BE49-F238E27FC236}">
                <a16:creationId xmlns:a16="http://schemas.microsoft.com/office/drawing/2014/main" id="{9BF70C05-EAE2-428E-997E-A1807551133E}"/>
              </a:ext>
            </a:extLst>
          </p:cNvPr>
          <p:cNvPicPr>
            <a:picLocks noChangeAspect="1" noChangeArrowheads="1"/>
          </p:cNvPicPr>
          <p:nvPr/>
        </p:nvPicPr>
        <p:blipFill>
          <a:blip r:embed="rId3"/>
          <a:srcRect/>
          <a:stretch/>
        </p:blipFill>
        <p:spPr bwMode="auto">
          <a:xfrm>
            <a:off x="5748547" y="1052621"/>
            <a:ext cx="2857391" cy="352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12" descr="ngf_logo.png">
            <a:extLst>
              <a:ext uri="{FF2B5EF4-FFF2-40B4-BE49-F238E27FC236}">
                <a16:creationId xmlns:a16="http://schemas.microsoft.com/office/drawing/2014/main" id="{838C3F60-E7EB-43B5-97E0-B3F37137A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4444"/>
          <a:stretch>
            <a:fillRect/>
          </a:stretch>
        </p:blipFill>
        <p:spPr bwMode="auto">
          <a:xfrm>
            <a:off x="8410575" y="160338"/>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4" name="Groep 1">
            <a:extLst>
              <a:ext uri="{FF2B5EF4-FFF2-40B4-BE49-F238E27FC236}">
                <a16:creationId xmlns:a16="http://schemas.microsoft.com/office/drawing/2014/main" id="{5F0FEA7B-3904-4A02-AB64-5F62C268946A}"/>
              </a:ext>
            </a:extLst>
          </p:cNvPr>
          <p:cNvGrpSpPr>
            <a:grpSpLocks/>
          </p:cNvGrpSpPr>
          <p:nvPr/>
        </p:nvGrpSpPr>
        <p:grpSpPr bwMode="auto">
          <a:xfrm>
            <a:off x="-1" y="665165"/>
            <a:ext cx="5683125" cy="4478334"/>
            <a:chOff x="1" y="1116470"/>
            <a:chExt cx="3864647" cy="4027030"/>
          </a:xfrm>
        </p:grpSpPr>
        <p:sp>
          <p:nvSpPr>
            <p:cNvPr id="118" name="Rectangle 117">
              <a:extLst>
                <a:ext uri="{FF2B5EF4-FFF2-40B4-BE49-F238E27FC236}">
                  <a16:creationId xmlns:a16="http://schemas.microsoft.com/office/drawing/2014/main" id="{10F14129-3663-CF42-BF3D-8F0F3B52270F}"/>
                </a:ext>
              </a:extLst>
            </p:cNvPr>
            <p:cNvSpPr/>
            <p:nvPr/>
          </p:nvSpPr>
          <p:spPr>
            <a:xfrm>
              <a:off x="1" y="1276350"/>
              <a:ext cx="3372133" cy="3867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6328" name="Subtitle 2">
              <a:extLst>
                <a:ext uri="{FF2B5EF4-FFF2-40B4-BE49-F238E27FC236}">
                  <a16:creationId xmlns:a16="http://schemas.microsoft.com/office/drawing/2014/main" id="{5510782B-E8F0-4281-9C8C-CE1295AE4295}"/>
                </a:ext>
              </a:extLst>
            </p:cNvPr>
            <p:cNvSpPr txBox="1">
              <a:spLocks noChangeArrowheads="1"/>
            </p:cNvSpPr>
            <p:nvPr/>
          </p:nvSpPr>
          <p:spPr bwMode="auto">
            <a:xfrm>
              <a:off x="184602" y="1116470"/>
              <a:ext cx="3680046" cy="386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20000"/>
                </a:lnSpc>
                <a:buClr>
                  <a:srgbClr val="F87613"/>
                </a:buClr>
              </a:pPr>
              <a:endPar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120000"/>
                </a:lnSpc>
                <a:buClr>
                  <a:srgbClr val="F87613"/>
                </a:buClr>
              </a:pP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Bij</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de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invoering</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van het WHS op 1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maart</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zullen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de handicaps van de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meeste</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spelers</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één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of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meer</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punten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hoger</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worden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dan de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huidige</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handicap.</a:t>
              </a:r>
            </a:p>
            <a:p>
              <a:pPr eaLnBrk="1" hangingPunct="1">
                <a:lnSpc>
                  <a:spcPct val="120000"/>
                </a:lnSpc>
                <a:buClr>
                  <a:srgbClr val="F87613"/>
                </a:buClr>
              </a:pP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De handicap is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hiermee</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een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betere</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weergave</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van de “WHS-</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speelsterkte</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van de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speler</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en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zal</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tot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meer</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spelplezier</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leiden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a:t>
              </a:r>
            </a:p>
            <a:p>
              <a:pPr eaLnBrk="1" hangingPunct="1">
                <a:lnSpc>
                  <a:spcPct val="120000"/>
                </a:lnSpc>
                <a:buClr>
                  <a:srgbClr val="F87613"/>
                </a:buClr>
              </a:pP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Het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precieze</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tijdpad</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van de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transitie</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van EGA-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naar</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WHS-handicaps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behandelen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we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niet</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in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deze</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presentatie</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want er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kunnen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nog</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details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veranderen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Het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tijdpad</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is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te</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a:t>
              </a:r>
              <a:r>
                <a:rPr lang="en-US" altLang="nl-NL" sz="1600" dirty="0" err="1">
                  <a:solidFill>
                    <a:srgbClr val="2A64A2"/>
                  </a:solidFill>
                  <a:latin typeface="Verdana" panose="020B0604030504040204" pitchFamily="34" charset="0"/>
                  <a:ea typeface="Verdana" panose="020B0604030504040204" pitchFamily="34" charset="0"/>
                  <a:cs typeface="Verdana" panose="020B0604030504040204" pitchFamily="34" charset="0"/>
                </a:rPr>
                <a:t>vinden</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rPr>
                <a:t> op </a:t>
              </a:r>
              <a:r>
                <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hlinkClick r:id="rId5"/>
                </a:rPr>
                <a:t>www.golf.nl/whs</a:t>
              </a:r>
              <a:endPar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120000"/>
                </a:lnSpc>
                <a:buClr>
                  <a:srgbClr val="F87613"/>
                </a:buClr>
              </a:pPr>
              <a:endParaRPr lang="en-US" altLang="nl-NL" sz="1600" dirty="0">
                <a:solidFill>
                  <a:srgbClr val="2A64A2"/>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6325" name="Title 1">
            <a:extLst>
              <a:ext uri="{FF2B5EF4-FFF2-40B4-BE49-F238E27FC236}">
                <a16:creationId xmlns:a16="http://schemas.microsoft.com/office/drawing/2014/main" id="{B172ACCF-D8DE-4ADE-B4D5-2F01C1B92D13}"/>
              </a:ext>
            </a:extLst>
          </p:cNvPr>
          <p:cNvSpPr txBox="1">
            <a:spLocks noChangeArrowheads="1"/>
          </p:cNvSpPr>
          <p:nvPr/>
        </p:nvSpPr>
        <p:spPr bwMode="auto">
          <a:xfrm>
            <a:off x="271463" y="220664"/>
            <a:ext cx="751787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nl-NL" sz="2400">
                <a:solidFill>
                  <a:srgbClr val="164A81"/>
                </a:solidFill>
                <a:latin typeface="Georgia" panose="02040502050405020303" pitchFamily="18" charset="0"/>
                <a:ea typeface="Georgia" panose="02040502050405020303" pitchFamily="18" charset="0"/>
                <a:cs typeface="Georgia" panose="02040502050405020303" pitchFamily="18" charset="0"/>
              </a:rPr>
              <a:t>WHS-samenvatting</a:t>
            </a:r>
          </a:p>
        </p:txBody>
      </p:sp>
      <p:cxnSp>
        <p:nvCxnSpPr>
          <p:cNvPr id="9" name="Straight Connector 8">
            <a:extLst>
              <a:ext uri="{FF2B5EF4-FFF2-40B4-BE49-F238E27FC236}">
                <a16:creationId xmlns:a16="http://schemas.microsoft.com/office/drawing/2014/main" id="{217B4858-0821-492D-B376-6679138EA5D1}"/>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2055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gf_logo.png"/>
          <p:cNvPicPr>
            <a:picLocks noChangeAspect="1"/>
          </p:cNvPicPr>
          <p:nvPr/>
        </p:nvPicPr>
        <p:blipFill rotWithShape="1">
          <a:blip r:embed="rId3">
            <a:extLst>
              <a:ext uri="{28A0092B-C50C-407E-A947-70E740481C1C}">
                <a14:useLocalDpi xmlns:a14="http://schemas.microsoft.com/office/drawing/2010/main" val="0"/>
              </a:ext>
            </a:extLst>
          </a:blip>
          <a:srcRect r="64444"/>
          <a:stretch/>
        </p:blipFill>
        <p:spPr>
          <a:xfrm>
            <a:off x="8410909" y="161131"/>
            <a:ext cx="374316" cy="540518"/>
          </a:xfrm>
          <a:prstGeom prst="rect">
            <a:avLst/>
          </a:prstGeom>
        </p:spPr>
      </p:pic>
      <p:sp>
        <p:nvSpPr>
          <p:cNvPr id="9" name="Rectangle 8">
            <a:extLst>
              <a:ext uri="{FF2B5EF4-FFF2-40B4-BE49-F238E27FC236}">
                <a16:creationId xmlns:a16="http://schemas.microsoft.com/office/drawing/2014/main" id="{E9157581-A911-E142-85BD-C9B6302C2802}"/>
              </a:ext>
            </a:extLst>
          </p:cNvPr>
          <p:cNvSpPr/>
          <p:nvPr/>
        </p:nvSpPr>
        <p:spPr>
          <a:xfrm>
            <a:off x="1" y="1134542"/>
            <a:ext cx="5568461" cy="4008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67586DDA-260E-3D46-B801-6EDC617ED2BC}"/>
              </a:ext>
            </a:extLst>
          </p:cNvPr>
          <p:cNvSpPr txBox="1">
            <a:spLocks/>
          </p:cNvSpPr>
          <p:nvPr/>
        </p:nvSpPr>
        <p:spPr>
          <a:xfrm>
            <a:off x="284479" y="822961"/>
            <a:ext cx="5846690" cy="4320493"/>
          </a:xfrm>
          <a:prstGeom prst="rect">
            <a:avLst/>
          </a:prstGeom>
        </p:spPr>
        <p:txBody>
          <a:bodyPr vert="horz" lIns="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15995">
              <a:lnSpc>
                <a:spcPts val="1800"/>
              </a:lnSpc>
              <a:spcBef>
                <a:spcPts val="0"/>
              </a:spcBef>
              <a:spcAft>
                <a:spcPts val="500"/>
              </a:spcAft>
              <a:buClr>
                <a:srgbClr val="F87613"/>
              </a:buClr>
              <a:buNone/>
            </a:pPr>
            <a:endParaRPr lang="nl-NL" sz="1600" dirty="0">
              <a:solidFill>
                <a:srgbClr val="2A64A2"/>
              </a:solidFill>
              <a:latin typeface="Verdana"/>
              <a:cs typeface="Verdana"/>
            </a:endParaRPr>
          </a:p>
          <a:p>
            <a:pPr marL="0" indent="0" defTabSz="215995">
              <a:lnSpc>
                <a:spcPts val="1800"/>
              </a:lnSpc>
              <a:spcBef>
                <a:spcPts val="0"/>
              </a:spcBef>
              <a:spcAft>
                <a:spcPts val="500"/>
              </a:spcAft>
              <a:buClr>
                <a:srgbClr val="F87613"/>
              </a:buClr>
              <a:buNone/>
            </a:pPr>
            <a:r>
              <a:rPr lang="nl-NL" sz="1600" dirty="0">
                <a:solidFill>
                  <a:srgbClr val="2A64A2"/>
                </a:solidFill>
                <a:latin typeface="Verdana"/>
                <a:cs typeface="Verdana"/>
              </a:rPr>
              <a:t>Wat verwachten we van je?</a:t>
            </a:r>
          </a:p>
          <a:p>
            <a:pPr marL="0" indent="0" defTabSz="215995">
              <a:lnSpc>
                <a:spcPts val="1800"/>
              </a:lnSpc>
              <a:spcBef>
                <a:spcPts val="0"/>
              </a:spcBef>
              <a:spcAft>
                <a:spcPts val="500"/>
              </a:spcAft>
              <a:buClr>
                <a:srgbClr val="F87613"/>
              </a:buClr>
              <a:buNone/>
            </a:pPr>
            <a:endParaRPr lang="nl-NL" sz="1600" dirty="0">
              <a:solidFill>
                <a:srgbClr val="2A64A2"/>
              </a:solidFill>
              <a:latin typeface="Verdana"/>
              <a:cs typeface="Verdana"/>
            </a:endParaRPr>
          </a:p>
          <a:p>
            <a:pPr defTabSz="215995">
              <a:lnSpc>
                <a:spcPts val="1800"/>
              </a:lnSpc>
              <a:spcBef>
                <a:spcPts val="0"/>
              </a:spcBef>
              <a:spcAft>
                <a:spcPts val="500"/>
              </a:spcAft>
              <a:buClr>
                <a:srgbClr val="F87613"/>
              </a:buClr>
            </a:pPr>
            <a:r>
              <a:rPr lang="nl-NL" sz="1600" dirty="0">
                <a:solidFill>
                  <a:srgbClr val="2A64A2"/>
                </a:solidFill>
                <a:latin typeface="Verdana"/>
                <a:cs typeface="Verdana"/>
              </a:rPr>
              <a:t>Geef van te voren aan als je een Q kaart wilt spelen, zodat je marker weet dat hij je scores moet noteren.</a:t>
            </a:r>
          </a:p>
          <a:p>
            <a:pPr defTabSz="215995">
              <a:lnSpc>
                <a:spcPts val="1800"/>
              </a:lnSpc>
              <a:spcBef>
                <a:spcPts val="0"/>
              </a:spcBef>
              <a:spcAft>
                <a:spcPts val="500"/>
              </a:spcAft>
              <a:buClr>
                <a:srgbClr val="F87613"/>
              </a:buClr>
            </a:pPr>
            <a:r>
              <a:rPr lang="nl-NL" sz="1600" dirty="0">
                <a:solidFill>
                  <a:srgbClr val="2A64A2"/>
                </a:solidFill>
                <a:latin typeface="Verdana"/>
                <a:cs typeface="Verdana"/>
              </a:rPr>
              <a:t>Vul op elke hole je bruto score in.</a:t>
            </a:r>
          </a:p>
          <a:p>
            <a:pPr defTabSz="215995">
              <a:lnSpc>
                <a:spcPts val="1800"/>
              </a:lnSpc>
              <a:spcBef>
                <a:spcPts val="0"/>
              </a:spcBef>
              <a:spcAft>
                <a:spcPts val="500"/>
              </a:spcAft>
              <a:buClr>
                <a:srgbClr val="F87613"/>
              </a:buClr>
            </a:pPr>
            <a:r>
              <a:rPr lang="nl-NL" sz="1600" dirty="0">
                <a:solidFill>
                  <a:srgbClr val="2A64A2"/>
                </a:solidFill>
                <a:latin typeface="Verdana"/>
                <a:cs typeface="Verdana"/>
              </a:rPr>
              <a:t>Als je minder dan 18 holes speelt, vertel dan de reden aan de handicapcommissie.</a:t>
            </a:r>
          </a:p>
          <a:p>
            <a:pPr defTabSz="215995">
              <a:lnSpc>
                <a:spcPts val="1800"/>
              </a:lnSpc>
              <a:spcBef>
                <a:spcPts val="0"/>
              </a:spcBef>
              <a:spcAft>
                <a:spcPts val="500"/>
              </a:spcAft>
              <a:buClr>
                <a:srgbClr val="F87613"/>
              </a:buClr>
            </a:pPr>
            <a:r>
              <a:rPr lang="nl-NL" sz="1600" dirty="0">
                <a:solidFill>
                  <a:srgbClr val="2A64A2"/>
                </a:solidFill>
                <a:latin typeface="Verdana"/>
                <a:cs typeface="Verdana"/>
              </a:rPr>
              <a:t>Als je buitenlandse scores invoert of inlevert, lever dan alle benodigde gegevens aan (je holescores, de par, de Course Rating, de </a:t>
            </a:r>
            <a:r>
              <a:rPr lang="nl-NL" sz="1600" dirty="0" err="1">
                <a:solidFill>
                  <a:srgbClr val="2A64A2"/>
                </a:solidFill>
                <a:latin typeface="Verdana"/>
                <a:cs typeface="Verdana"/>
              </a:rPr>
              <a:t>Slope</a:t>
            </a:r>
            <a:r>
              <a:rPr lang="nl-NL" sz="1600" dirty="0">
                <a:solidFill>
                  <a:srgbClr val="2A64A2"/>
                </a:solidFill>
                <a:latin typeface="Verdana"/>
                <a:cs typeface="Verdana"/>
              </a:rPr>
              <a:t> Rating en de PCC van de dag). </a:t>
            </a:r>
            <a:endParaRPr lang="nl-NL" sz="1500" dirty="0">
              <a:solidFill>
                <a:srgbClr val="2A64A2"/>
              </a:solidFill>
              <a:latin typeface="Verdana"/>
              <a:cs typeface="Verdana"/>
            </a:endParaRPr>
          </a:p>
          <a:p>
            <a:pPr marL="0" indent="0" defTabSz="215995">
              <a:lnSpc>
                <a:spcPts val="1800"/>
              </a:lnSpc>
              <a:spcBef>
                <a:spcPts val="0"/>
              </a:spcBef>
              <a:spcAft>
                <a:spcPts val="500"/>
              </a:spcAft>
              <a:buClr>
                <a:srgbClr val="F87613"/>
              </a:buClr>
              <a:buNone/>
            </a:pPr>
            <a:endParaRPr lang="nl-NL" sz="1500" dirty="0">
              <a:solidFill>
                <a:srgbClr val="2A64A2"/>
              </a:solidFill>
              <a:latin typeface="Verdana"/>
              <a:cs typeface="Verdana"/>
            </a:endParaRPr>
          </a:p>
          <a:p>
            <a:pPr marL="0" indent="0" defTabSz="215995">
              <a:lnSpc>
                <a:spcPts val="1800"/>
              </a:lnSpc>
              <a:spcBef>
                <a:spcPts val="0"/>
              </a:spcBef>
              <a:spcAft>
                <a:spcPts val="500"/>
              </a:spcAft>
              <a:buNone/>
            </a:pPr>
            <a:endParaRPr lang="nl-NL" sz="1500" dirty="0">
              <a:solidFill>
                <a:srgbClr val="2A64A2"/>
              </a:solidFill>
              <a:latin typeface="Verdana"/>
              <a:cs typeface="Verdana"/>
            </a:endParaRPr>
          </a:p>
          <a:p>
            <a:pPr marL="0" indent="0" defTabSz="215995">
              <a:lnSpc>
                <a:spcPts val="1800"/>
              </a:lnSpc>
              <a:spcBef>
                <a:spcPts val="0"/>
              </a:spcBef>
              <a:spcAft>
                <a:spcPts val="500"/>
              </a:spcAft>
              <a:buNone/>
            </a:pPr>
            <a:endParaRPr lang="nl-NL" sz="1500" dirty="0">
              <a:solidFill>
                <a:srgbClr val="2A64A2"/>
              </a:solidFill>
              <a:latin typeface="Verdana"/>
              <a:cs typeface="Verdana"/>
            </a:endParaRPr>
          </a:p>
        </p:txBody>
      </p:sp>
      <p:sp>
        <p:nvSpPr>
          <p:cNvPr id="8" name="Title 1"/>
          <p:cNvSpPr txBox="1">
            <a:spLocks/>
          </p:cNvSpPr>
          <p:nvPr/>
        </p:nvSpPr>
        <p:spPr>
          <a:xfrm>
            <a:off x="284479" y="161131"/>
            <a:ext cx="7938825" cy="66183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nl-NL" sz="2400">
                <a:solidFill>
                  <a:srgbClr val="164A81"/>
                </a:solidFill>
                <a:latin typeface="Georgia"/>
                <a:cs typeface="Georgia"/>
              </a:rPr>
              <a:t>WHS-samenvatting</a:t>
            </a:r>
          </a:p>
        </p:txBody>
      </p:sp>
      <p:cxnSp>
        <p:nvCxnSpPr>
          <p:cNvPr id="14" name="Straight Connector 13"/>
          <p:cNvCxnSpPr/>
          <p:nvPr/>
        </p:nvCxnSpPr>
        <p:spPr>
          <a:xfrm>
            <a:off x="362570" y="177014"/>
            <a:ext cx="248121"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3" name="Afbeelding 2">
            <a:extLst>
              <a:ext uri="{FF2B5EF4-FFF2-40B4-BE49-F238E27FC236}">
                <a16:creationId xmlns:a16="http://schemas.microsoft.com/office/drawing/2014/main" id="{F3F68951-71FD-48CE-B98E-3FA4878EBDB8}"/>
              </a:ext>
            </a:extLst>
          </p:cNvPr>
          <p:cNvPicPr>
            <a:picLocks noChangeAspect="1"/>
          </p:cNvPicPr>
          <p:nvPr/>
        </p:nvPicPr>
        <p:blipFill>
          <a:blip r:embed="rId4"/>
          <a:srcRect/>
          <a:stretch/>
        </p:blipFill>
        <p:spPr>
          <a:xfrm>
            <a:off x="6299591" y="1918304"/>
            <a:ext cx="2559930" cy="1887183"/>
          </a:xfrm>
          <a:prstGeom prst="rect">
            <a:avLst/>
          </a:prstGeom>
        </p:spPr>
      </p:pic>
    </p:spTree>
    <p:extLst>
      <p:ext uri="{BB962C8B-B14F-4D97-AF65-F5344CB8AC3E}">
        <p14:creationId xmlns:p14="http://schemas.microsoft.com/office/powerpoint/2010/main" val="1612326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gf_logo.png"/>
          <p:cNvPicPr>
            <a:picLocks noChangeAspect="1"/>
          </p:cNvPicPr>
          <p:nvPr/>
        </p:nvPicPr>
        <p:blipFill rotWithShape="1">
          <a:blip r:embed="rId3">
            <a:extLst>
              <a:ext uri="{28A0092B-C50C-407E-A947-70E740481C1C}">
                <a14:useLocalDpi xmlns:a14="http://schemas.microsoft.com/office/drawing/2010/main" val="0"/>
              </a:ext>
            </a:extLst>
          </a:blip>
          <a:srcRect r="64444"/>
          <a:stretch/>
        </p:blipFill>
        <p:spPr>
          <a:xfrm>
            <a:off x="8410909" y="161131"/>
            <a:ext cx="374316" cy="540518"/>
          </a:xfrm>
          <a:prstGeom prst="rect">
            <a:avLst/>
          </a:prstGeom>
        </p:spPr>
      </p:pic>
      <p:sp>
        <p:nvSpPr>
          <p:cNvPr id="9" name="Rectangle 8">
            <a:extLst>
              <a:ext uri="{FF2B5EF4-FFF2-40B4-BE49-F238E27FC236}">
                <a16:creationId xmlns:a16="http://schemas.microsoft.com/office/drawing/2014/main" id="{E9157581-A911-E142-85BD-C9B6302C2802}"/>
              </a:ext>
            </a:extLst>
          </p:cNvPr>
          <p:cNvSpPr/>
          <p:nvPr/>
        </p:nvSpPr>
        <p:spPr>
          <a:xfrm>
            <a:off x="1" y="1134542"/>
            <a:ext cx="8781429" cy="2440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67586DDA-260E-3D46-B801-6EDC617ED2BC}"/>
              </a:ext>
            </a:extLst>
          </p:cNvPr>
          <p:cNvSpPr txBox="1">
            <a:spLocks/>
          </p:cNvSpPr>
          <p:nvPr/>
        </p:nvSpPr>
        <p:spPr>
          <a:xfrm>
            <a:off x="447039" y="822962"/>
            <a:ext cx="8503721" cy="2529838"/>
          </a:xfrm>
          <a:prstGeom prst="rect">
            <a:avLst/>
          </a:prstGeom>
        </p:spPr>
        <p:txBody>
          <a:bodyPr vert="horz" lIns="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15995">
              <a:lnSpc>
                <a:spcPts val="1800"/>
              </a:lnSpc>
              <a:spcBef>
                <a:spcPts val="0"/>
              </a:spcBef>
              <a:spcAft>
                <a:spcPts val="500"/>
              </a:spcAft>
              <a:buClr>
                <a:srgbClr val="F87613"/>
              </a:buClr>
              <a:buNone/>
            </a:pPr>
            <a:endParaRPr lang="nl-NL" sz="1600" dirty="0">
              <a:solidFill>
                <a:srgbClr val="2A64A2"/>
              </a:solidFill>
              <a:latin typeface="Verdana"/>
              <a:cs typeface="Verdana"/>
            </a:endParaRPr>
          </a:p>
          <a:p>
            <a:pPr defTabSz="215995">
              <a:lnSpc>
                <a:spcPts val="1800"/>
              </a:lnSpc>
              <a:spcBef>
                <a:spcPts val="0"/>
              </a:spcBef>
              <a:spcAft>
                <a:spcPts val="500"/>
              </a:spcAft>
              <a:buClr>
                <a:srgbClr val="F87613"/>
              </a:buClr>
            </a:pPr>
            <a:r>
              <a:rPr lang="nl-NL" sz="1600" dirty="0">
                <a:solidFill>
                  <a:srgbClr val="2A64A2"/>
                </a:solidFill>
                <a:latin typeface="Verdana"/>
                <a:cs typeface="Verdana"/>
              </a:rPr>
              <a:t>Vragen over de aanpassing van je handicap bij de overgang naar het WHS of daarna? Neem contact met ons op.</a:t>
            </a:r>
          </a:p>
          <a:p>
            <a:pPr defTabSz="215995">
              <a:lnSpc>
                <a:spcPts val="1800"/>
              </a:lnSpc>
              <a:spcBef>
                <a:spcPts val="0"/>
              </a:spcBef>
              <a:spcAft>
                <a:spcPts val="500"/>
              </a:spcAft>
              <a:buClr>
                <a:srgbClr val="F87613"/>
              </a:buClr>
            </a:pPr>
            <a:r>
              <a:rPr lang="nl-NL" sz="1600" dirty="0">
                <a:solidFill>
                  <a:srgbClr val="2A64A2"/>
                </a:solidFill>
                <a:latin typeface="Verdana"/>
                <a:cs typeface="Verdana"/>
              </a:rPr>
              <a:t>Als je door omstandigheden (o.a. ziekte, blessure of leeftijd) een periode minder goed kunt spelen, meld dat dan. Als handicapcommissie kunnen we dan in overleg met jou kijken of een aanpassing van je handicap nodig is.</a:t>
            </a:r>
          </a:p>
          <a:p>
            <a:pPr defTabSz="215995">
              <a:lnSpc>
                <a:spcPts val="1800"/>
              </a:lnSpc>
              <a:spcBef>
                <a:spcPts val="0"/>
              </a:spcBef>
              <a:spcAft>
                <a:spcPts val="500"/>
              </a:spcAft>
              <a:buClr>
                <a:srgbClr val="F87613"/>
              </a:buClr>
            </a:pPr>
            <a:r>
              <a:rPr lang="nl-NL" sz="1600" dirty="0">
                <a:solidFill>
                  <a:srgbClr val="2A64A2"/>
                </a:solidFill>
                <a:latin typeface="Verdana"/>
                <a:cs typeface="Verdana"/>
              </a:rPr>
              <a:t>Meer informatie over het WHS kun je vinden op </a:t>
            </a:r>
            <a:r>
              <a:rPr lang="nl-NL" sz="1600" dirty="0">
                <a:solidFill>
                  <a:srgbClr val="2A64A2"/>
                </a:solidFill>
                <a:latin typeface="Verdana"/>
                <a:cs typeface="Verdana"/>
                <a:hlinkClick r:id="rId4"/>
              </a:rPr>
              <a:t>www.golf.nl/whs</a:t>
            </a:r>
            <a:r>
              <a:rPr lang="nl-NL" sz="1600" dirty="0">
                <a:solidFill>
                  <a:srgbClr val="2A64A2"/>
                </a:solidFill>
                <a:latin typeface="Verdana"/>
                <a:cs typeface="Verdana"/>
              </a:rPr>
              <a:t> of op de clubwebsite.</a:t>
            </a:r>
          </a:p>
          <a:p>
            <a:pPr defTabSz="215995">
              <a:lnSpc>
                <a:spcPts val="1800"/>
              </a:lnSpc>
              <a:spcBef>
                <a:spcPts val="0"/>
              </a:spcBef>
              <a:spcAft>
                <a:spcPts val="500"/>
              </a:spcAft>
              <a:buClr>
                <a:srgbClr val="F87613"/>
              </a:buClr>
            </a:pPr>
            <a:endParaRPr lang="nl-NL" sz="1400" dirty="0">
              <a:solidFill>
                <a:srgbClr val="2A64A2"/>
              </a:solidFill>
              <a:latin typeface="Verdana"/>
              <a:cs typeface="Verdana"/>
            </a:endParaRPr>
          </a:p>
          <a:p>
            <a:pPr marL="0" indent="0" defTabSz="215995">
              <a:lnSpc>
                <a:spcPts val="1800"/>
              </a:lnSpc>
              <a:spcBef>
                <a:spcPts val="0"/>
              </a:spcBef>
              <a:spcAft>
                <a:spcPts val="500"/>
              </a:spcAft>
              <a:buClr>
                <a:srgbClr val="F87613"/>
              </a:buClr>
              <a:buNone/>
            </a:pPr>
            <a:endParaRPr lang="nl-NL" sz="1500" dirty="0">
              <a:solidFill>
                <a:srgbClr val="2A64A2"/>
              </a:solidFill>
              <a:latin typeface="Verdana"/>
              <a:cs typeface="Verdana"/>
            </a:endParaRPr>
          </a:p>
          <a:p>
            <a:pPr marL="0" indent="0" defTabSz="215995">
              <a:lnSpc>
                <a:spcPts val="1800"/>
              </a:lnSpc>
              <a:spcBef>
                <a:spcPts val="0"/>
              </a:spcBef>
              <a:spcAft>
                <a:spcPts val="500"/>
              </a:spcAft>
              <a:buNone/>
            </a:pPr>
            <a:endParaRPr lang="nl-NL" sz="1500" dirty="0">
              <a:solidFill>
                <a:srgbClr val="2A64A2"/>
              </a:solidFill>
              <a:latin typeface="Verdana"/>
              <a:cs typeface="Verdana"/>
            </a:endParaRPr>
          </a:p>
          <a:p>
            <a:pPr marL="0" indent="0" defTabSz="215995">
              <a:lnSpc>
                <a:spcPts val="1800"/>
              </a:lnSpc>
              <a:spcBef>
                <a:spcPts val="0"/>
              </a:spcBef>
              <a:spcAft>
                <a:spcPts val="500"/>
              </a:spcAft>
              <a:buNone/>
            </a:pPr>
            <a:endParaRPr lang="nl-NL" sz="1500" dirty="0">
              <a:solidFill>
                <a:srgbClr val="2A64A2"/>
              </a:solidFill>
              <a:latin typeface="Verdana"/>
              <a:cs typeface="Verdana"/>
            </a:endParaRPr>
          </a:p>
        </p:txBody>
      </p:sp>
      <p:sp>
        <p:nvSpPr>
          <p:cNvPr id="8" name="Title 1"/>
          <p:cNvSpPr txBox="1">
            <a:spLocks/>
          </p:cNvSpPr>
          <p:nvPr/>
        </p:nvSpPr>
        <p:spPr>
          <a:xfrm>
            <a:off x="362570" y="161131"/>
            <a:ext cx="7769494" cy="66183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nl-NL" sz="2400">
                <a:solidFill>
                  <a:srgbClr val="164A81"/>
                </a:solidFill>
                <a:latin typeface="Georgia"/>
                <a:cs typeface="Georgia"/>
              </a:rPr>
              <a:t>WHS-samenvatting</a:t>
            </a:r>
          </a:p>
        </p:txBody>
      </p:sp>
      <p:cxnSp>
        <p:nvCxnSpPr>
          <p:cNvPr id="14" name="Straight Connector 13"/>
          <p:cNvCxnSpPr/>
          <p:nvPr/>
        </p:nvCxnSpPr>
        <p:spPr>
          <a:xfrm>
            <a:off x="362570" y="177014"/>
            <a:ext cx="248121"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3" name="Afbeelding 2">
            <a:extLst>
              <a:ext uri="{FF2B5EF4-FFF2-40B4-BE49-F238E27FC236}">
                <a16:creationId xmlns:a16="http://schemas.microsoft.com/office/drawing/2014/main" id="{05E814A1-F9D8-40D2-A1E1-7D6FF05F13CC}"/>
              </a:ext>
            </a:extLst>
          </p:cNvPr>
          <p:cNvPicPr>
            <a:picLocks noChangeAspect="1"/>
          </p:cNvPicPr>
          <p:nvPr/>
        </p:nvPicPr>
        <p:blipFill>
          <a:blip r:embed="rId5"/>
          <a:srcRect/>
          <a:stretch/>
        </p:blipFill>
        <p:spPr>
          <a:xfrm>
            <a:off x="1705700" y="3289061"/>
            <a:ext cx="5083233" cy="1439794"/>
          </a:xfrm>
          <a:prstGeom prst="rect">
            <a:avLst/>
          </a:prstGeom>
        </p:spPr>
      </p:pic>
    </p:spTree>
    <p:extLst>
      <p:ext uri="{BB962C8B-B14F-4D97-AF65-F5344CB8AC3E}">
        <p14:creationId xmlns:p14="http://schemas.microsoft.com/office/powerpoint/2010/main" val="267678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0"/>
            <a:ext cx="9144000" cy="844551"/>
          </a:xfrm>
        </p:spPr>
        <p:txBody>
          <a:bodyPr/>
          <a:lstStyle/>
          <a:p>
            <a:r>
              <a:rPr lang="nl-NL" sz="2400" dirty="0">
                <a:latin typeface="Georgia" panose="02040502050405020303" pitchFamily="18" charset="0"/>
              </a:rPr>
              <a:t>Kaarten uit het buitenland – nieuw in WHS</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871037"/>
            <a:ext cx="8550442" cy="3867150"/>
          </a:xfrm>
        </p:spPr>
        <p:txBody>
          <a:bodyPr/>
          <a:lstStyle/>
          <a:p>
            <a:pPr lvl="1">
              <a:lnSpc>
                <a:spcPct val="150000"/>
              </a:lnSpc>
              <a:spcBef>
                <a:spcPct val="0"/>
              </a:spcBef>
            </a:pPr>
            <a:endParaRPr lang="en-US" altLang="nl-NL">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en-US" altLang="nl-NL">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sp>
        <p:nvSpPr>
          <p:cNvPr id="7" name="Tijdelijke aanduiding voor tekst 4">
            <a:extLst>
              <a:ext uri="{FF2B5EF4-FFF2-40B4-BE49-F238E27FC236}">
                <a16:creationId xmlns:a16="http://schemas.microsoft.com/office/drawing/2014/main" id="{7BC13FD2-55CB-3C4A-83FD-AE7D969211DA}"/>
              </a:ext>
            </a:extLst>
          </p:cNvPr>
          <p:cNvSpPr txBox="1">
            <a:spLocks/>
          </p:cNvSpPr>
          <p:nvPr/>
        </p:nvSpPr>
        <p:spPr bwMode="auto">
          <a:xfrm>
            <a:off x="0" y="701676"/>
            <a:ext cx="5896706" cy="42807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noAutofit/>
          </a:bodyPr>
          <a:lstStyle>
            <a:lvl1pPr marL="171446" indent="-171446" algn="l" defTabSz="457200" rtl="0" eaLnBrk="1" fontAlgn="base" hangingPunct="1">
              <a:spcBef>
                <a:spcPts val="0"/>
              </a:spcBef>
              <a:spcAft>
                <a:spcPct val="0"/>
              </a:spcAft>
              <a:buClr>
                <a:srgbClr val="F87613"/>
              </a:buClr>
              <a:buFont typeface="Arial"/>
              <a:buChar char="•"/>
              <a:defRPr sz="1200" kern="1200" baseline="0">
                <a:ln w="19050" cmpd="sng">
                  <a:noFill/>
                </a:ln>
                <a:solidFill>
                  <a:srgbClr val="2A64A2"/>
                </a:solidFill>
                <a:latin typeface="Verdana"/>
                <a:ea typeface="+mn-ea"/>
                <a:cs typeface="+mn-cs"/>
              </a:defRPr>
            </a:lvl1pPr>
            <a:lvl2pPr marL="0" indent="0" algn="l" defTabSz="457200" rtl="0" eaLnBrk="1" fontAlgn="base" hangingPunct="1">
              <a:spcBef>
                <a:spcPts val="1200"/>
              </a:spcBef>
              <a:spcAft>
                <a:spcPct val="0"/>
              </a:spcAft>
              <a:buFontTx/>
              <a:buNone/>
              <a:defRPr sz="1000" kern="1200" baseline="0">
                <a:ln>
                  <a:noFill/>
                </a:ln>
                <a:solidFill>
                  <a:srgbClr val="2964A2"/>
                </a:solidFill>
                <a:latin typeface="Verdana"/>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1600" dirty="0"/>
              <a:t>Je kunt in het buitenland met Nederlandse of buitenlandse vrienden spelen en een score voor je handicap inleveren.</a:t>
            </a:r>
          </a:p>
          <a:p>
            <a:pPr marL="0" indent="0">
              <a:buFont typeface="Arial"/>
              <a:buNone/>
            </a:pPr>
            <a:endParaRPr lang="nl-NL" sz="1600" dirty="0"/>
          </a:p>
          <a:p>
            <a:pPr marL="0" indent="0">
              <a:buFont typeface="Arial"/>
              <a:buNone/>
            </a:pPr>
            <a:r>
              <a:rPr lang="nl-NL" sz="1600" dirty="0"/>
              <a:t>Voor een handicapaanpassing zijn de volgende gegevens nodig:</a:t>
            </a:r>
          </a:p>
          <a:p>
            <a:endParaRPr lang="nl-NL" sz="1600" dirty="0"/>
          </a:p>
          <a:p>
            <a:r>
              <a:rPr lang="nl-NL" sz="1600" dirty="0"/>
              <a:t>de bruto score per hole;</a:t>
            </a:r>
          </a:p>
          <a:p>
            <a:r>
              <a:rPr lang="nl-NL" sz="1600" dirty="0"/>
              <a:t>de Course Rating;</a:t>
            </a:r>
          </a:p>
          <a:p>
            <a:r>
              <a:rPr lang="nl-NL" sz="1600" dirty="0"/>
              <a:t>de </a:t>
            </a:r>
            <a:r>
              <a:rPr lang="nl-NL" sz="1600" dirty="0" err="1"/>
              <a:t>Slope</a:t>
            </a:r>
            <a:r>
              <a:rPr lang="nl-NL" sz="1600" dirty="0"/>
              <a:t> Rating;</a:t>
            </a:r>
          </a:p>
          <a:p>
            <a:r>
              <a:rPr lang="nl-NL" sz="1600" dirty="0"/>
              <a:t>de par van de baan;</a:t>
            </a:r>
          </a:p>
          <a:p>
            <a:r>
              <a:rPr lang="nl-NL" sz="1600" dirty="0"/>
              <a:t>de PCC van de dag (later meer hierover).</a:t>
            </a:r>
          </a:p>
          <a:p>
            <a:pPr marL="0" indent="0">
              <a:buFont typeface="Arial"/>
              <a:buNone/>
            </a:pPr>
            <a:endParaRPr lang="nl-NL" sz="1600" dirty="0"/>
          </a:p>
          <a:p>
            <a:pPr marL="0" indent="0">
              <a:buFont typeface="Arial"/>
              <a:buNone/>
            </a:pPr>
            <a:r>
              <a:rPr lang="nl-NL" sz="1600" dirty="0"/>
              <a:t>Levert je score bij voorkeur digitaal in bij de handicapcommissie van je club.</a:t>
            </a:r>
          </a:p>
          <a:p>
            <a:pPr marL="0" indent="0">
              <a:buFont typeface="Arial"/>
              <a:buNone/>
            </a:pPr>
            <a:endParaRPr lang="nl-NL" sz="1400" dirty="0"/>
          </a:p>
        </p:txBody>
      </p:sp>
      <p:pic>
        <p:nvPicPr>
          <p:cNvPr id="8" name="Tijdelijke aanduiding voor afbeelding 6">
            <a:extLst>
              <a:ext uri="{FF2B5EF4-FFF2-40B4-BE49-F238E27FC236}">
                <a16:creationId xmlns:a16="http://schemas.microsoft.com/office/drawing/2014/main" id="{F1FCE9C9-E4BB-8C47-9C9D-83EA67733D70}"/>
              </a:ext>
            </a:extLst>
          </p:cNvPr>
          <p:cNvPicPr>
            <a:picLocks noGrp="1" noChangeAspect="1"/>
          </p:cNvPicPr>
          <p:nvPr>
            <p:ph type="pic" idx="13"/>
          </p:nvPr>
        </p:nvPicPr>
        <p:blipFill>
          <a:blip r:embed="rId4"/>
          <a:srcRect/>
          <a:stretch/>
        </p:blipFill>
        <p:spPr>
          <a:xfrm>
            <a:off x="5994611" y="1629509"/>
            <a:ext cx="2841922" cy="2110154"/>
          </a:xfrm>
        </p:spPr>
      </p:pic>
    </p:spTree>
    <p:extLst>
      <p:ext uri="{BB962C8B-B14F-4D97-AF65-F5344CB8AC3E}">
        <p14:creationId xmlns:p14="http://schemas.microsoft.com/office/powerpoint/2010/main" val="295513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38395"/>
            <a:ext cx="9144000" cy="719772"/>
          </a:xfrm>
          <a:noFill/>
        </p:spPr>
        <p:txBody>
          <a:bodyPr/>
          <a:lstStyle/>
          <a:p>
            <a:pPr>
              <a:spcBef>
                <a:spcPct val="0"/>
              </a:spcBef>
            </a:pPr>
            <a:r>
              <a:rPr lang="en-US" altLang="nl-NL" sz="2400" dirty="0">
                <a:ln>
                  <a:noFill/>
                </a:ln>
                <a:latin typeface="Georgia" panose="02040502050405020303" pitchFamily="18" charset="0"/>
              </a:rPr>
              <a:t>Scores over 10 t/m 17 holes - </a:t>
            </a:r>
            <a:r>
              <a:rPr lang="en-US" altLang="nl-NL" sz="2400" dirty="0" err="1">
                <a:ln>
                  <a:noFill/>
                </a:ln>
                <a:latin typeface="Georgia" panose="02040502050405020303" pitchFamily="18" charset="0"/>
              </a:rPr>
              <a:t>nieuw</a:t>
            </a:r>
            <a:r>
              <a:rPr lang="en-US" altLang="nl-NL" sz="2400" dirty="0">
                <a:ln>
                  <a:noFill/>
                </a:ln>
                <a:latin typeface="Georgia" panose="02040502050405020303" pitchFamily="18" charset="0"/>
              </a:rPr>
              <a:t> in WHS</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758168"/>
            <a:ext cx="7147321" cy="4027945"/>
          </a:xfrm>
        </p:spPr>
        <p:txBody>
          <a:bodyPr/>
          <a:lstStyle/>
          <a:p>
            <a:pPr marL="0" indent="0">
              <a:lnSpc>
                <a:spcPct val="150000"/>
              </a:lnSpc>
              <a:spcBef>
                <a:spcPct val="0"/>
              </a:spcBef>
              <a:buNone/>
            </a:pPr>
            <a:r>
              <a:rPr lang="nl-NL" altLang="nl-NL" sz="1600" dirty="0">
                <a:ln>
                  <a:noFill/>
                </a:ln>
                <a:latin typeface="Verdana" panose="020B0604030504040204" pitchFamily="34" charset="0"/>
              </a:rPr>
              <a:t>In Nederland accepteren we straks ook scores over 10 of meer aansluitende holes. De criteria?</a:t>
            </a:r>
          </a:p>
          <a:p>
            <a:pPr>
              <a:lnSpc>
                <a:spcPct val="150000"/>
              </a:lnSpc>
              <a:spcBef>
                <a:spcPct val="0"/>
              </a:spcBef>
              <a:buFont typeface="Arial" panose="020B0604020202020204" pitchFamily="34" charset="0"/>
              <a:buChar char="•"/>
            </a:pPr>
            <a:r>
              <a:rPr lang="nl-NL" altLang="nl-NL" sz="1600" dirty="0">
                <a:ln>
                  <a:noFill/>
                </a:ln>
                <a:latin typeface="Verdana" panose="020B0604030504040204" pitchFamily="34" charset="0"/>
              </a:rPr>
              <a:t>“Logisch eindpunt”. Als hole 12 eindigt bij het clubhuis, is een 12-holes ronde of wedstrijd toegestaan. Dit biedt spelers en clubs meer variatie. </a:t>
            </a:r>
          </a:p>
          <a:p>
            <a:pPr>
              <a:lnSpc>
                <a:spcPct val="150000"/>
              </a:lnSpc>
              <a:spcBef>
                <a:spcPct val="0"/>
              </a:spcBef>
              <a:buFont typeface="Arial" panose="020B0604020202020204" pitchFamily="34" charset="0"/>
              <a:buChar char="•"/>
            </a:pPr>
            <a:r>
              <a:rPr lang="nl-NL" altLang="nl-NL" sz="1600" dirty="0">
                <a:ln>
                  <a:noFill/>
                </a:ln>
                <a:latin typeface="Verdana" panose="020B0604030504040204" pitchFamily="34" charset="0"/>
              </a:rPr>
              <a:t>Als je niet verder kunt spelen door duisternis, ziekte of onweer. </a:t>
            </a:r>
          </a:p>
          <a:p>
            <a:pPr>
              <a:lnSpc>
                <a:spcPct val="150000"/>
              </a:lnSpc>
              <a:spcBef>
                <a:spcPct val="0"/>
              </a:spcBef>
              <a:buFont typeface="Arial" panose="020B0604020202020204" pitchFamily="34" charset="0"/>
              <a:buChar char="•"/>
            </a:pPr>
            <a:endParaRPr lang="nl-NL" altLang="nl-NL" sz="1600" dirty="0">
              <a:ln>
                <a:noFill/>
              </a:ln>
              <a:latin typeface="Verdana" panose="020B0604030504040204" pitchFamily="34" charset="0"/>
            </a:endParaRPr>
          </a:p>
          <a:p>
            <a:pPr marL="0" indent="0">
              <a:lnSpc>
                <a:spcPct val="150000"/>
              </a:lnSpc>
              <a:spcBef>
                <a:spcPct val="0"/>
              </a:spcBef>
              <a:buNone/>
            </a:pPr>
            <a:r>
              <a:rPr lang="nl-NL" altLang="nl-NL" sz="1600" dirty="0">
                <a:ln>
                  <a:noFill/>
                </a:ln>
                <a:latin typeface="Verdana" panose="020B0604030504040204" pitchFamily="34" charset="0"/>
              </a:rPr>
              <a:t>Alle holes moeten gespeeld zijn. En bij minder dan 9 gespeelde holes wordt een kaart niet geaccepteerd.</a:t>
            </a:r>
          </a:p>
          <a:p>
            <a:pPr>
              <a:lnSpc>
                <a:spcPct val="150000"/>
              </a:lnSpc>
              <a:spcBef>
                <a:spcPct val="0"/>
              </a:spcBef>
              <a:buFont typeface="Arial" panose="020B0604020202020204" pitchFamily="34" charset="0"/>
              <a:buChar char="•"/>
            </a:pPr>
            <a:endParaRPr lang="nl-NL" altLang="nl-NL" sz="1500"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dirty="0">
              <a:ln>
                <a:noFill/>
              </a:ln>
              <a:latin typeface="Verdana" panose="020B0604030504040204" pitchFamily="34" charset="0"/>
            </a:endParaRPr>
          </a:p>
          <a:p>
            <a:pPr marL="0" indent="0">
              <a:lnSpc>
                <a:spcPct val="150000"/>
              </a:lnSpc>
              <a:spcBef>
                <a:spcPct val="0"/>
              </a:spcBef>
              <a:buNone/>
            </a:pPr>
            <a:r>
              <a:rPr lang="nl-NL" altLang="nl-NL" sz="1500" dirty="0">
                <a:ln>
                  <a:noFill/>
                </a:ln>
                <a:latin typeface="Verdana" panose="020B0604030504040204" pitchFamily="34" charset="0"/>
              </a:rPr>
              <a:t>.</a:t>
            </a:r>
          </a:p>
          <a:p>
            <a:pPr>
              <a:lnSpc>
                <a:spcPct val="150000"/>
              </a:lnSpc>
              <a:spcBef>
                <a:spcPct val="0"/>
              </a:spcBef>
              <a:buFont typeface="Arial" panose="020B0604020202020204" pitchFamily="34" charset="0"/>
              <a:buChar char="•"/>
            </a:pPr>
            <a:endParaRPr lang="nl-NL" altLang="nl-NL" sz="1500" dirty="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dirty="0">
              <a:ln>
                <a:noFill/>
              </a:ln>
              <a:latin typeface="Verdana" panose="020B0604030504040204" pitchFamily="34" charset="0"/>
            </a:endParaRP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1D3BBE6C-8A1C-4F05-A756-524B35C6B9AB}"/>
              </a:ext>
            </a:extLst>
          </p:cNvPr>
          <p:cNvPicPr>
            <a:picLocks noChangeAspect="1"/>
          </p:cNvPicPr>
          <p:nvPr/>
        </p:nvPicPr>
        <p:blipFill>
          <a:blip r:embed="rId4"/>
          <a:srcRect/>
          <a:stretch/>
        </p:blipFill>
        <p:spPr>
          <a:xfrm>
            <a:off x="6872810" y="1477940"/>
            <a:ext cx="1912415" cy="2588400"/>
          </a:xfrm>
          <a:prstGeom prst="rect">
            <a:avLst/>
          </a:prstGeom>
        </p:spPr>
      </p:pic>
    </p:spTree>
    <p:extLst>
      <p:ext uri="{BB962C8B-B14F-4D97-AF65-F5344CB8AC3E}">
        <p14:creationId xmlns:p14="http://schemas.microsoft.com/office/powerpoint/2010/main" val="610090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144E16A3-B9E5-48C3-B39A-1E8A4CF29977}"/>
              </a:ext>
            </a:extLst>
          </p:cNvPr>
          <p:cNvSpPr txBox="1">
            <a:spLocks noChangeArrowheads="1"/>
          </p:cNvSpPr>
          <p:nvPr/>
        </p:nvSpPr>
        <p:spPr bwMode="auto">
          <a:xfrm>
            <a:off x="2" y="1370645"/>
            <a:ext cx="4505324" cy="3268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noAutofit/>
          </a:bodyPr>
          <a:lstStyle>
            <a:lvl1pPr marL="171450" indent="-171450" algn="l" defTabSz="457200" rtl="0" eaLnBrk="1" fontAlgn="base" hangingPunct="1">
              <a:spcBef>
                <a:spcPts val="0"/>
              </a:spcBef>
              <a:spcAft>
                <a:spcPct val="0"/>
              </a:spcAft>
              <a:buClr>
                <a:srgbClr val="F87613"/>
              </a:buClr>
              <a:buFont typeface="Arial"/>
              <a:buChar char="•"/>
              <a:defRPr sz="1200" kern="1200" baseline="0">
                <a:ln w="19050" cmpd="sng">
                  <a:noFill/>
                </a:ln>
                <a:solidFill>
                  <a:srgbClr val="2A64A2"/>
                </a:solidFill>
                <a:latin typeface="Verdana"/>
                <a:ea typeface="+mn-ea"/>
                <a:cs typeface="+mn-cs"/>
              </a:defRPr>
            </a:lvl1pPr>
            <a:lvl2pPr marL="0" indent="0" algn="l" defTabSz="457200" rtl="0" eaLnBrk="1" fontAlgn="base" hangingPunct="1">
              <a:spcBef>
                <a:spcPts val="1200"/>
              </a:spcBef>
              <a:spcAft>
                <a:spcPct val="0"/>
              </a:spcAft>
              <a:buFontTx/>
              <a:buNone/>
              <a:defRPr sz="1000" kern="1200" baseline="0">
                <a:ln>
                  <a:noFill/>
                </a:ln>
                <a:solidFill>
                  <a:srgbClr val="2964A2"/>
                </a:solidFill>
                <a:latin typeface="Verdana"/>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spcBef>
                <a:spcPct val="0"/>
              </a:spcBef>
              <a:buNone/>
            </a:pPr>
            <a:endParaRPr lang="nl-NL" altLang="nl-NL" sz="150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a:ln>
                <a:noFill/>
              </a:ln>
              <a:latin typeface="Verdana" panose="020B0604030504040204" pitchFamily="34" charset="0"/>
            </a:endParaRPr>
          </a:p>
          <a:p>
            <a:pPr>
              <a:lnSpc>
                <a:spcPct val="150000"/>
              </a:lnSpc>
              <a:spcBef>
                <a:spcPct val="0"/>
              </a:spcBef>
              <a:buFont typeface="Arial" panose="020B0604020202020204" pitchFamily="34" charset="0"/>
              <a:buChar char="•"/>
            </a:pPr>
            <a:endParaRPr lang="nl-NL" altLang="nl-NL" sz="1500">
              <a:ln>
                <a:noFill/>
              </a:ln>
              <a:latin typeface="Verdana" panose="020B0604030504040204" pitchFamily="34" charset="0"/>
            </a:endParaRPr>
          </a:p>
        </p:txBody>
      </p:sp>
      <p:sp>
        <p:nvSpPr>
          <p:cNvPr id="41987" name="Text Placeholder 2">
            <a:extLst>
              <a:ext uri="{FF2B5EF4-FFF2-40B4-BE49-F238E27FC236}">
                <a16:creationId xmlns:a16="http://schemas.microsoft.com/office/drawing/2014/main" id="{FF051881-5156-4D4B-8EDE-CD6F9A230FDF}"/>
              </a:ext>
            </a:extLst>
          </p:cNvPr>
          <p:cNvSpPr>
            <a:spLocks noGrp="1" noChangeArrowheads="1"/>
          </p:cNvSpPr>
          <p:nvPr>
            <p:ph type="body" sz="quarter" idx="14"/>
          </p:nvPr>
        </p:nvSpPr>
        <p:spPr>
          <a:xfrm>
            <a:off x="0" y="0"/>
            <a:ext cx="8283180" cy="596583"/>
          </a:xfrm>
        </p:spPr>
        <p:txBody>
          <a:bodyPr/>
          <a:lstStyle/>
          <a:p>
            <a:pPr>
              <a:spcBef>
                <a:spcPct val="0"/>
              </a:spcBef>
            </a:pPr>
            <a:r>
              <a:rPr lang="en-US" altLang="nl-NL" sz="2400" dirty="0">
                <a:ln>
                  <a:noFill/>
                </a:ln>
                <a:latin typeface="Georgia" panose="02040502050405020303" pitchFamily="18" charset="0"/>
              </a:rPr>
              <a:t>Scores over 10 t/m 17 holes – </a:t>
            </a:r>
            <a:r>
              <a:rPr lang="en-US" altLang="nl-NL" sz="2400" dirty="0" err="1">
                <a:ln>
                  <a:noFill/>
                </a:ln>
                <a:latin typeface="Georgia" panose="02040502050405020303" pitchFamily="18" charset="0"/>
              </a:rPr>
              <a:t>nieuw</a:t>
            </a:r>
            <a:r>
              <a:rPr lang="en-US" altLang="nl-NL" sz="2400" dirty="0">
                <a:ln>
                  <a:noFill/>
                </a:ln>
                <a:latin typeface="Georgia" panose="02040502050405020303" pitchFamily="18" charset="0"/>
              </a:rPr>
              <a:t> in WHS</a:t>
            </a:r>
          </a:p>
        </p:txBody>
      </p:sp>
      <p:sp>
        <p:nvSpPr>
          <p:cNvPr id="41988" name="Text Placeholder 5">
            <a:extLst>
              <a:ext uri="{FF2B5EF4-FFF2-40B4-BE49-F238E27FC236}">
                <a16:creationId xmlns:a16="http://schemas.microsoft.com/office/drawing/2014/main" id="{A5A5BCA6-849B-40E9-A972-9CD3E31BFAF3}"/>
              </a:ext>
            </a:extLst>
          </p:cNvPr>
          <p:cNvSpPr>
            <a:spLocks noGrp="1" noChangeArrowheads="1"/>
          </p:cNvSpPr>
          <p:nvPr>
            <p:ph type="body" sz="quarter" idx="17"/>
          </p:nvPr>
        </p:nvSpPr>
        <p:spPr>
          <a:xfrm>
            <a:off x="0" y="688649"/>
            <a:ext cx="3729497" cy="4193857"/>
          </a:xfrm>
        </p:spPr>
        <p:txBody>
          <a:bodyPr/>
          <a:lstStyle/>
          <a:p>
            <a:pPr marL="0" indent="0">
              <a:lnSpc>
                <a:spcPct val="150000"/>
              </a:lnSpc>
              <a:spcBef>
                <a:spcPct val="0"/>
              </a:spcBef>
              <a:buNone/>
            </a:pPr>
            <a:r>
              <a:rPr lang="nl-NL" altLang="nl-NL" sz="1500" dirty="0">
                <a:ln>
                  <a:noFill/>
                </a:ln>
                <a:latin typeface="Verdana" panose="020B0604030504040204" pitchFamily="34" charset="0"/>
              </a:rPr>
              <a:t>9-holes scores + scores over 10+ holes worden altijd aangevuld tot een 18-holes score.</a:t>
            </a:r>
          </a:p>
          <a:p>
            <a:pPr>
              <a:lnSpc>
                <a:spcPct val="150000"/>
              </a:lnSpc>
              <a:spcBef>
                <a:spcPct val="0"/>
              </a:spcBef>
              <a:buFont typeface="Arial" panose="020B0604020202020204" pitchFamily="34" charset="0"/>
              <a:buChar char="•"/>
            </a:pPr>
            <a:r>
              <a:rPr lang="nl-NL" altLang="nl-NL" sz="1500" dirty="0">
                <a:ln>
                  <a:noFill/>
                </a:ln>
                <a:latin typeface="Verdana" panose="020B0604030504040204" pitchFamily="34" charset="0"/>
              </a:rPr>
              <a:t>9-13 holes: een netto par + een extra slag op de eerste hole die niet gespeeld is en op de overige niet gespeelde holes een netto par.</a:t>
            </a:r>
          </a:p>
          <a:p>
            <a:pPr>
              <a:lnSpc>
                <a:spcPct val="150000"/>
              </a:lnSpc>
              <a:spcBef>
                <a:spcPct val="0"/>
              </a:spcBef>
              <a:buFont typeface="Arial" panose="020B0604020202020204" pitchFamily="34" charset="0"/>
              <a:buChar char="•"/>
            </a:pPr>
            <a:r>
              <a:rPr lang="nl-NL" altLang="nl-NL" sz="1500" dirty="0">
                <a:ln>
                  <a:noFill/>
                </a:ln>
                <a:latin typeface="Verdana" panose="020B0604030504040204" pitchFamily="34" charset="0"/>
              </a:rPr>
              <a:t>14-17 holes: een netto par op de niet gespeelde holes.</a:t>
            </a:r>
          </a:p>
          <a:p>
            <a:pPr marL="0" indent="0">
              <a:lnSpc>
                <a:spcPct val="150000"/>
              </a:lnSpc>
              <a:spcBef>
                <a:spcPct val="0"/>
              </a:spcBef>
              <a:buNone/>
            </a:pPr>
            <a:endParaRPr lang="nl-NL" altLang="nl-NL" sz="1500" dirty="0">
              <a:ln>
                <a:noFill/>
              </a:ln>
              <a:latin typeface="Verdana" panose="020B0604030504040204" pitchFamily="34" charset="0"/>
            </a:endParaRPr>
          </a:p>
          <a:p>
            <a:pPr marL="0" indent="0">
              <a:lnSpc>
                <a:spcPct val="150000"/>
              </a:lnSpc>
              <a:spcBef>
                <a:spcPct val="0"/>
              </a:spcBef>
              <a:buNone/>
            </a:pPr>
            <a:r>
              <a:rPr lang="nl-NL" altLang="nl-NL" sz="1500" dirty="0">
                <a:ln>
                  <a:noFill/>
                </a:ln>
                <a:latin typeface="Verdana" panose="020B0604030504040204" pitchFamily="34" charset="0"/>
              </a:rPr>
              <a:t> </a:t>
            </a:r>
          </a:p>
        </p:txBody>
      </p:sp>
      <p:pic>
        <p:nvPicPr>
          <p:cNvPr id="41989" name="Picture 7" descr="ngf_logo.png">
            <a:extLst>
              <a:ext uri="{FF2B5EF4-FFF2-40B4-BE49-F238E27FC236}">
                <a16:creationId xmlns:a16="http://schemas.microsoft.com/office/drawing/2014/main" id="{C76BEEBB-0E42-4CD2-846E-1391A8F7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44"/>
          <a:stretch>
            <a:fillRect/>
          </a:stretch>
        </p:blipFill>
        <p:spPr bwMode="auto">
          <a:xfrm>
            <a:off x="8410575" y="160339"/>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9F3A1EC4-4F8D-42F2-A1D2-20B30DD13F79}"/>
              </a:ext>
            </a:extLst>
          </p:cNvPr>
          <p:cNvCxnSpPr/>
          <p:nvPr/>
        </p:nvCxnSpPr>
        <p:spPr>
          <a:xfrm>
            <a:off x="361950" y="177800"/>
            <a:ext cx="249238"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graphicFrame>
        <p:nvGraphicFramePr>
          <p:cNvPr id="4" name="Tabel 3">
            <a:extLst>
              <a:ext uri="{FF2B5EF4-FFF2-40B4-BE49-F238E27FC236}">
                <a16:creationId xmlns:a16="http://schemas.microsoft.com/office/drawing/2014/main" id="{1E37B8A5-E86A-4D4A-B6D5-94A3326AD15B}"/>
              </a:ext>
            </a:extLst>
          </p:cNvPr>
          <p:cNvGraphicFramePr>
            <a:graphicFrameLocks noGrp="1"/>
          </p:cNvGraphicFramePr>
          <p:nvPr>
            <p:extLst>
              <p:ext uri="{D42A27DB-BD31-4B8C-83A1-F6EECF244321}">
                <p14:modId xmlns:p14="http://schemas.microsoft.com/office/powerpoint/2010/main" val="3761318130"/>
              </p:ext>
            </p:extLst>
          </p:nvPr>
        </p:nvGraphicFramePr>
        <p:xfrm>
          <a:off x="3723142" y="1083373"/>
          <a:ext cx="5062083" cy="3636133"/>
        </p:xfrm>
        <a:graphic>
          <a:graphicData uri="http://schemas.openxmlformats.org/drawingml/2006/table">
            <a:tbl>
              <a:tblPr/>
              <a:tblGrid>
                <a:gridCol w="1277816">
                  <a:extLst>
                    <a:ext uri="{9D8B030D-6E8A-4147-A177-3AD203B41FA5}">
                      <a16:colId xmlns:a16="http://schemas.microsoft.com/office/drawing/2014/main" val="2439544568"/>
                    </a:ext>
                  </a:extLst>
                </a:gridCol>
                <a:gridCol w="2552644">
                  <a:extLst>
                    <a:ext uri="{9D8B030D-6E8A-4147-A177-3AD203B41FA5}">
                      <a16:colId xmlns:a16="http://schemas.microsoft.com/office/drawing/2014/main" val="358419758"/>
                    </a:ext>
                  </a:extLst>
                </a:gridCol>
                <a:gridCol w="1231623">
                  <a:extLst>
                    <a:ext uri="{9D8B030D-6E8A-4147-A177-3AD203B41FA5}">
                      <a16:colId xmlns:a16="http://schemas.microsoft.com/office/drawing/2014/main" val="1877986131"/>
                    </a:ext>
                  </a:extLst>
                </a:gridCol>
              </a:tblGrid>
              <a:tr h="553394">
                <a:tc>
                  <a:txBody>
                    <a:bodyPr/>
                    <a:lstStyle/>
                    <a:p>
                      <a:pPr algn="l" fontAlgn="b"/>
                      <a:r>
                        <a:rPr lang="nl-NL" sz="1400" b="1" i="0" u="none" strike="noStrike">
                          <a:solidFill>
                            <a:srgbClr val="002060"/>
                          </a:solidFill>
                          <a:effectLst/>
                          <a:latin typeface=" verdana"/>
                        </a:rPr>
                        <a:t>Aantal holes gespeeld</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l" fontAlgn="b"/>
                      <a:r>
                        <a:rPr lang="nl-NL" sz="1400" b="1" i="0" u="none" strike="noStrike">
                          <a:solidFill>
                            <a:srgbClr val="002060"/>
                          </a:solidFill>
                          <a:effectLst/>
                          <a:latin typeface=" verdana"/>
                        </a:rPr>
                        <a:t>Aanvulling score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l" fontAlgn="b"/>
                      <a:r>
                        <a:rPr lang="nl-NL" sz="1400" b="1" i="0" u="none" strike="noStrike" err="1">
                          <a:solidFill>
                            <a:srgbClr val="002060"/>
                          </a:solidFill>
                          <a:effectLst/>
                          <a:latin typeface=" verdana"/>
                        </a:rPr>
                        <a:t>Stableford</a:t>
                      </a:r>
                      <a:r>
                        <a:rPr lang="nl-NL" sz="1400" b="1" i="0" u="none" strike="noStrike">
                          <a:solidFill>
                            <a:srgbClr val="002060"/>
                          </a:solidFill>
                          <a:effectLst/>
                          <a:latin typeface=" verdana"/>
                        </a:rPr>
                        <a:t> punten</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854295981"/>
                  </a:ext>
                </a:extLst>
              </a:tr>
              <a:tr h="543825">
                <a:tc>
                  <a:txBody>
                    <a:bodyPr/>
                    <a:lstStyle/>
                    <a:p>
                      <a:pPr algn="l" fontAlgn="b"/>
                      <a:r>
                        <a:rPr lang="nl-NL" sz="1400" b="0" i="0" u="none" strike="noStrike">
                          <a:solidFill>
                            <a:srgbClr val="002060"/>
                          </a:solidFill>
                          <a:effectLst/>
                          <a:latin typeface=" verdana"/>
                        </a:rPr>
                        <a:t>9</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nl-NL" sz="1400" b="0" i="0" u="none" strike="noStrike" dirty="0">
                          <a:solidFill>
                            <a:srgbClr val="002060"/>
                          </a:solidFill>
                          <a:effectLst/>
                          <a:latin typeface=" verdana"/>
                        </a:rPr>
                        <a:t>Netto par + 1 en netto pars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l" fontAlgn="b"/>
                      <a:r>
                        <a:rPr lang="nl-NL" sz="1400" b="0" i="0" u="none" strike="noStrike">
                          <a:solidFill>
                            <a:srgbClr val="002060"/>
                          </a:solidFill>
                          <a:effectLst/>
                          <a:latin typeface=" verdana"/>
                        </a:rPr>
                        <a:t>17</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526182620"/>
                  </a:ext>
                </a:extLst>
              </a:tr>
              <a:tr h="280684">
                <a:tc>
                  <a:txBody>
                    <a:bodyPr/>
                    <a:lstStyle/>
                    <a:p>
                      <a:pPr algn="l" fontAlgn="b"/>
                      <a:r>
                        <a:rPr lang="nl-NL" sz="1400" b="0" i="0" u="none" strike="noStrike">
                          <a:solidFill>
                            <a:srgbClr val="002060"/>
                          </a:solidFill>
                          <a:effectLst/>
                          <a:latin typeface=" verdana"/>
                        </a:rPr>
                        <a:t>10</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nl-NL" sz="1400" b="0" i="0" u="none" strike="noStrike">
                          <a:solidFill>
                            <a:srgbClr val="002060"/>
                          </a:solidFill>
                          <a:effectLst/>
                          <a:latin typeface=" verdana"/>
                        </a:rPr>
                        <a:t>Netto par + 1 en netto pars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nl-NL" sz="1400" b="0" i="0" u="none" strike="noStrike">
                          <a:solidFill>
                            <a:srgbClr val="002060"/>
                          </a:solidFill>
                          <a:effectLst/>
                          <a:latin typeface=" verdana"/>
                        </a:rPr>
                        <a:t>15</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01739908"/>
                  </a:ext>
                </a:extLst>
              </a:tr>
              <a:tr h="280684">
                <a:tc>
                  <a:txBody>
                    <a:bodyPr/>
                    <a:lstStyle/>
                    <a:p>
                      <a:pPr algn="l" fontAlgn="b"/>
                      <a:r>
                        <a:rPr lang="nl-NL" sz="1400" b="0" i="0" u="none" strike="noStrike">
                          <a:solidFill>
                            <a:srgbClr val="002060"/>
                          </a:solidFill>
                          <a:effectLst/>
                          <a:latin typeface=" verdana"/>
                        </a:rPr>
                        <a:t>11</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nl-NL" sz="1400" b="0" i="0" u="none" strike="noStrike">
                          <a:solidFill>
                            <a:srgbClr val="002060"/>
                          </a:solidFill>
                          <a:effectLst/>
                          <a:latin typeface=" verdana"/>
                        </a:rPr>
                        <a:t>Netto par + 1 en netto pars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nl-NL" sz="1400" b="0" i="0" u="none" strike="noStrike">
                          <a:solidFill>
                            <a:srgbClr val="002060"/>
                          </a:solidFill>
                          <a:effectLst/>
                          <a:latin typeface=" verdana"/>
                        </a:rPr>
                        <a:t>13</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39715481"/>
                  </a:ext>
                </a:extLst>
              </a:tr>
              <a:tr h="280684">
                <a:tc>
                  <a:txBody>
                    <a:bodyPr/>
                    <a:lstStyle/>
                    <a:p>
                      <a:pPr algn="l" fontAlgn="b"/>
                      <a:r>
                        <a:rPr lang="nl-NL" sz="1400" b="0" i="0" u="none" strike="noStrike">
                          <a:solidFill>
                            <a:srgbClr val="002060"/>
                          </a:solidFill>
                          <a:effectLst/>
                          <a:latin typeface=" verdana"/>
                        </a:rPr>
                        <a:t>12</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nl-NL" sz="1400" b="0" i="0" u="none" strike="noStrike" dirty="0">
                          <a:solidFill>
                            <a:srgbClr val="002060"/>
                          </a:solidFill>
                          <a:effectLst/>
                          <a:latin typeface=" verdana"/>
                        </a:rPr>
                        <a:t>Netto par + 1 en netto pars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nl-NL" sz="1400" b="0" i="0" u="none" strike="noStrike">
                          <a:solidFill>
                            <a:srgbClr val="002060"/>
                          </a:solidFill>
                          <a:effectLst/>
                          <a:latin typeface=" verdana"/>
                        </a:rPr>
                        <a:t>11</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525739893"/>
                  </a:ext>
                </a:extLst>
              </a:tr>
              <a:tr h="287063">
                <a:tc>
                  <a:txBody>
                    <a:bodyPr/>
                    <a:lstStyle/>
                    <a:p>
                      <a:pPr algn="l" fontAlgn="b"/>
                      <a:r>
                        <a:rPr lang="nl-NL" sz="1400" b="0" i="0" u="none" strike="noStrike">
                          <a:solidFill>
                            <a:srgbClr val="002060"/>
                          </a:solidFill>
                          <a:effectLst/>
                          <a:latin typeface=" verdana"/>
                        </a:rPr>
                        <a:t>13</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l" fontAlgn="b"/>
                      <a:r>
                        <a:rPr lang="nl-NL" sz="1400" b="0" i="0" u="none" strike="noStrike">
                          <a:solidFill>
                            <a:srgbClr val="002060"/>
                          </a:solidFill>
                          <a:effectLst/>
                          <a:latin typeface=" verdana"/>
                        </a:rPr>
                        <a:t>Netto par + 1 en netto pars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l" fontAlgn="b"/>
                      <a:r>
                        <a:rPr lang="nl-NL" sz="1400" b="0" i="0" u="none" strike="noStrike">
                          <a:solidFill>
                            <a:srgbClr val="002060"/>
                          </a:solidFill>
                          <a:effectLst/>
                          <a:latin typeface=" verdana"/>
                        </a:rPr>
                        <a:t>9</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86045496"/>
                  </a:ext>
                </a:extLst>
              </a:tr>
              <a:tr h="280684">
                <a:tc>
                  <a:txBody>
                    <a:bodyPr/>
                    <a:lstStyle/>
                    <a:p>
                      <a:pPr algn="l" fontAlgn="b"/>
                      <a:r>
                        <a:rPr lang="nl-NL" sz="1400" b="0" i="0" u="none" strike="noStrike">
                          <a:solidFill>
                            <a:srgbClr val="002060"/>
                          </a:solidFill>
                          <a:effectLst/>
                          <a:latin typeface=" verdana"/>
                        </a:rPr>
                        <a:t>14</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nl-NL" sz="1400" b="0" i="0" u="none" strike="noStrike">
                          <a:solidFill>
                            <a:srgbClr val="002060"/>
                          </a:solidFill>
                          <a:effectLst/>
                          <a:latin typeface=" verdana"/>
                        </a:rPr>
                        <a:t>Netto pars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nl-NL" sz="1400" b="0" i="0" u="none" strike="noStrike">
                          <a:solidFill>
                            <a:srgbClr val="002060"/>
                          </a:solidFill>
                          <a:effectLst/>
                          <a:latin typeface=" verdana"/>
                        </a:rPr>
                        <a:t>8</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130067908"/>
                  </a:ext>
                </a:extLst>
              </a:tr>
              <a:tr h="280684">
                <a:tc>
                  <a:txBody>
                    <a:bodyPr/>
                    <a:lstStyle/>
                    <a:p>
                      <a:pPr algn="l" fontAlgn="b"/>
                      <a:r>
                        <a:rPr lang="nl-NL" sz="1400" b="0" i="0" u="none" strike="noStrike">
                          <a:solidFill>
                            <a:srgbClr val="002060"/>
                          </a:solidFill>
                          <a:effectLst/>
                          <a:latin typeface=" verdana"/>
                        </a:rPr>
                        <a:t>15</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nl-NL" sz="1400" b="0" i="0" u="none" strike="noStrike">
                          <a:solidFill>
                            <a:srgbClr val="002060"/>
                          </a:solidFill>
                          <a:effectLst/>
                          <a:latin typeface=" verdana"/>
                        </a:rPr>
                        <a:t>Netto pars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nl-NL" sz="1400" b="0" i="0" u="none" strike="noStrike">
                          <a:solidFill>
                            <a:srgbClr val="002060"/>
                          </a:solidFill>
                          <a:effectLst/>
                          <a:latin typeface=" verdana"/>
                        </a:rPr>
                        <a:t>6</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462871089"/>
                  </a:ext>
                </a:extLst>
              </a:tr>
              <a:tr h="280684">
                <a:tc>
                  <a:txBody>
                    <a:bodyPr/>
                    <a:lstStyle/>
                    <a:p>
                      <a:pPr algn="l" fontAlgn="b"/>
                      <a:r>
                        <a:rPr lang="nl-NL" sz="1400" b="0" i="0" u="none" strike="noStrike">
                          <a:solidFill>
                            <a:srgbClr val="002060"/>
                          </a:solidFill>
                          <a:effectLst/>
                          <a:latin typeface=" verdana"/>
                        </a:rPr>
                        <a:t>16</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nl-NL" sz="1400" b="0" i="0" u="none" strike="noStrike">
                          <a:solidFill>
                            <a:srgbClr val="002060"/>
                          </a:solidFill>
                          <a:effectLst/>
                          <a:latin typeface=" verdana"/>
                        </a:rPr>
                        <a:t>Netto pars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nl-NL" sz="1400" b="0" i="0" u="none" strike="noStrike">
                          <a:solidFill>
                            <a:srgbClr val="002060"/>
                          </a:solidFill>
                          <a:effectLst/>
                          <a:latin typeface=" verdana"/>
                        </a:rPr>
                        <a:t>4</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064458738"/>
                  </a:ext>
                </a:extLst>
              </a:tr>
              <a:tr h="280684">
                <a:tc>
                  <a:txBody>
                    <a:bodyPr/>
                    <a:lstStyle/>
                    <a:p>
                      <a:pPr algn="l" fontAlgn="b"/>
                      <a:r>
                        <a:rPr lang="nl-NL" sz="1400" b="0" i="0" u="none" strike="noStrike">
                          <a:solidFill>
                            <a:srgbClr val="002060"/>
                          </a:solidFill>
                          <a:effectLst/>
                          <a:latin typeface=" verdana"/>
                        </a:rPr>
                        <a:t>17</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nl-NL" sz="1400" b="0" i="0" u="none" strike="noStrike">
                          <a:solidFill>
                            <a:srgbClr val="002060"/>
                          </a:solidFill>
                          <a:effectLst/>
                          <a:latin typeface=" verdana"/>
                        </a:rPr>
                        <a:t>Netto pars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nl-NL" sz="1400" b="0" i="0" u="none" strike="noStrike">
                          <a:solidFill>
                            <a:srgbClr val="002060"/>
                          </a:solidFill>
                          <a:effectLst/>
                          <a:latin typeface=" verdana"/>
                        </a:rPr>
                        <a:t>2</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818250353"/>
                  </a:ext>
                </a:extLst>
              </a:tr>
              <a:tr h="287063">
                <a:tc>
                  <a:txBody>
                    <a:bodyPr/>
                    <a:lstStyle/>
                    <a:p>
                      <a:pPr algn="l" fontAlgn="b"/>
                      <a:r>
                        <a:rPr lang="nl-NL" sz="1400" b="0" i="0" u="none" strike="noStrike">
                          <a:solidFill>
                            <a:srgbClr val="002060"/>
                          </a:solidFill>
                          <a:effectLst/>
                          <a:latin typeface=" verdana"/>
                        </a:rPr>
                        <a:t>18</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nl-NL" sz="1400" b="0" i="0" u="none" strike="noStrike" err="1">
                          <a:solidFill>
                            <a:srgbClr val="002060"/>
                          </a:solidFill>
                          <a:effectLst/>
                          <a:latin typeface=" verdana"/>
                        </a:rPr>
                        <a:t>nvt</a:t>
                      </a:r>
                      <a:r>
                        <a:rPr lang="nl-NL" sz="1400" b="0" i="0" u="none" strike="noStrike">
                          <a:solidFill>
                            <a:srgbClr val="002060"/>
                          </a:solidFill>
                          <a:effectLst/>
                          <a:latin typeface=" verdana"/>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r>
                        <a:rPr lang="nl-NL" sz="1400" b="0" i="0" u="none" strike="noStrike" dirty="0" err="1">
                          <a:solidFill>
                            <a:srgbClr val="002060"/>
                          </a:solidFill>
                          <a:effectLst/>
                          <a:latin typeface=" verdana"/>
                        </a:rPr>
                        <a:t>nvt</a:t>
                      </a:r>
                      <a:endParaRPr lang="nl-NL" sz="1400" b="0" i="0" u="none" strike="noStrike" dirty="0">
                        <a:solidFill>
                          <a:srgbClr val="002060"/>
                        </a:solidFill>
                        <a:effectLst/>
                        <a:latin typeface=" verdana"/>
                      </a:endParaRP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82986194"/>
                  </a:ext>
                </a:extLst>
              </a:tr>
            </a:tbl>
          </a:graphicData>
        </a:graphic>
      </p:graphicFrame>
    </p:spTree>
    <p:extLst>
      <p:ext uri="{BB962C8B-B14F-4D97-AF65-F5344CB8AC3E}">
        <p14:creationId xmlns:p14="http://schemas.microsoft.com/office/powerpoint/2010/main" val="1575455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D470A9DD-ADB2-4DA5-B556-291A61C460C9}"/>
              </a:ext>
            </a:extLst>
          </p:cNvPr>
          <p:cNvPicPr>
            <a:picLocks noGrp="1" noChangeAspect="1"/>
          </p:cNvPicPr>
          <p:nvPr>
            <p:ph type="pic" idx="13"/>
          </p:nvPr>
        </p:nvPicPr>
        <p:blipFill>
          <a:blip r:embed="rId3"/>
          <a:srcRect/>
          <a:stretch/>
        </p:blipFill>
        <p:spPr>
          <a:xfrm>
            <a:off x="5775640" y="1563565"/>
            <a:ext cx="3152064" cy="2016369"/>
          </a:xfrm>
        </p:spPr>
      </p:pic>
      <p:sp>
        <p:nvSpPr>
          <p:cNvPr id="3" name="Tijdelijke aanduiding voor tekst 2">
            <a:extLst>
              <a:ext uri="{FF2B5EF4-FFF2-40B4-BE49-F238E27FC236}">
                <a16:creationId xmlns:a16="http://schemas.microsoft.com/office/drawing/2014/main" id="{3DB5AA6B-DB75-493E-95E8-162BEB6B08A3}"/>
              </a:ext>
            </a:extLst>
          </p:cNvPr>
          <p:cNvSpPr>
            <a:spLocks noGrp="1"/>
          </p:cNvSpPr>
          <p:nvPr>
            <p:ph type="body" sz="quarter" idx="14"/>
          </p:nvPr>
        </p:nvSpPr>
        <p:spPr>
          <a:xfrm>
            <a:off x="1" y="0"/>
            <a:ext cx="9143999" cy="541337"/>
          </a:xfrm>
          <a:noFill/>
        </p:spPr>
        <p:txBody>
          <a:bodyPr/>
          <a:lstStyle/>
          <a:p>
            <a:r>
              <a:rPr lang="nl-NL" sz="2400" dirty="0"/>
              <a:t>WHS en NGF Competitie</a:t>
            </a:r>
          </a:p>
        </p:txBody>
      </p:sp>
      <p:sp>
        <p:nvSpPr>
          <p:cNvPr id="5" name="Tijdelijke aanduiding voor tekst 4">
            <a:extLst>
              <a:ext uri="{FF2B5EF4-FFF2-40B4-BE49-F238E27FC236}">
                <a16:creationId xmlns:a16="http://schemas.microsoft.com/office/drawing/2014/main" id="{D7336421-D987-4FB3-9A2F-53E94313F6A8}"/>
              </a:ext>
            </a:extLst>
          </p:cNvPr>
          <p:cNvSpPr>
            <a:spLocks noGrp="1"/>
          </p:cNvSpPr>
          <p:nvPr>
            <p:ph type="body" sz="quarter" idx="17"/>
          </p:nvPr>
        </p:nvSpPr>
        <p:spPr>
          <a:xfrm>
            <a:off x="0" y="853126"/>
            <a:ext cx="5603629" cy="3996084"/>
          </a:xfrm>
        </p:spPr>
        <p:txBody>
          <a:bodyPr/>
          <a:lstStyle/>
          <a:p>
            <a:pPr marL="0" indent="0">
              <a:buNone/>
            </a:pPr>
            <a:r>
              <a:rPr lang="nl-NL" sz="1600" dirty="0"/>
              <a:t>We hopen dat de NGF Competitie in het voorjaar kan doorgaan. Maar dat hangt af van hoe de coronapandemie zich ontwikkelt. </a:t>
            </a:r>
          </a:p>
          <a:p>
            <a:pPr marL="0" indent="0">
              <a:buNone/>
            </a:pPr>
            <a:endParaRPr lang="nl-NL" sz="1600" dirty="0"/>
          </a:p>
          <a:p>
            <a:pPr marL="0" indent="0">
              <a:buNone/>
            </a:pPr>
            <a:r>
              <a:rPr lang="nl-NL" sz="1600" dirty="0"/>
              <a:t>In de competitie van 2021 zal de WHS-handicap gelden. Maar iedereen die op 31 december 2020 een EGA-handicap van 36,0 of lager heeft, mag deelnemen aan de NGF Competitie in het voorjaar van 2021.</a:t>
            </a:r>
          </a:p>
          <a:p>
            <a:pPr marL="0" indent="0">
              <a:buNone/>
            </a:pPr>
            <a:endParaRPr lang="nl-NL" sz="1600" dirty="0"/>
          </a:p>
          <a:p>
            <a:pPr marL="0" indent="0">
              <a:buNone/>
            </a:pPr>
            <a:r>
              <a:rPr lang="nl-NL" sz="1600" dirty="0"/>
              <a:t>Maar elke club bepaalt zelf hoeveel teams er worden ingeschreven en wat de criteria zijn voor deelname.</a:t>
            </a:r>
          </a:p>
        </p:txBody>
      </p:sp>
      <p:pic>
        <p:nvPicPr>
          <p:cNvPr id="6" name="Picture 93" descr="ngf_logo.png">
            <a:extLst>
              <a:ext uri="{FF2B5EF4-FFF2-40B4-BE49-F238E27FC236}">
                <a16:creationId xmlns:a16="http://schemas.microsoft.com/office/drawing/2014/main" id="{6505A68B-AB26-C64A-BB48-9D55E2FF4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4444"/>
          <a:stretch>
            <a:fillRect/>
          </a:stretch>
        </p:blipFill>
        <p:spPr bwMode="auto">
          <a:xfrm>
            <a:off x="8410575" y="160338"/>
            <a:ext cx="3746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099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gf_logo.png"/>
          <p:cNvPicPr>
            <a:picLocks noChangeAspect="1"/>
          </p:cNvPicPr>
          <p:nvPr/>
        </p:nvPicPr>
        <p:blipFill rotWithShape="1">
          <a:blip r:embed="rId3">
            <a:extLst>
              <a:ext uri="{28A0092B-C50C-407E-A947-70E740481C1C}">
                <a14:useLocalDpi xmlns:a14="http://schemas.microsoft.com/office/drawing/2010/main" val="0"/>
              </a:ext>
            </a:extLst>
          </a:blip>
          <a:srcRect r="64444"/>
          <a:stretch/>
        </p:blipFill>
        <p:spPr>
          <a:xfrm>
            <a:off x="8410909" y="161131"/>
            <a:ext cx="374316" cy="540518"/>
          </a:xfrm>
          <a:prstGeom prst="rect">
            <a:avLst/>
          </a:prstGeom>
        </p:spPr>
      </p:pic>
      <p:sp>
        <p:nvSpPr>
          <p:cNvPr id="11" name="Subtitle 2">
            <a:extLst>
              <a:ext uri="{FF2B5EF4-FFF2-40B4-BE49-F238E27FC236}">
                <a16:creationId xmlns:a16="http://schemas.microsoft.com/office/drawing/2014/main" id="{67586DDA-260E-3D46-B801-6EDC617ED2BC}"/>
              </a:ext>
            </a:extLst>
          </p:cNvPr>
          <p:cNvSpPr txBox="1">
            <a:spLocks/>
          </p:cNvSpPr>
          <p:nvPr/>
        </p:nvSpPr>
        <p:spPr>
          <a:xfrm>
            <a:off x="362570" y="1160737"/>
            <a:ext cx="6190630" cy="3408829"/>
          </a:xfrm>
          <a:prstGeom prst="rect">
            <a:avLst/>
          </a:prstGeom>
        </p:spPr>
        <p:txBody>
          <a:bodyPr vert="horz" lIns="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162000">
              <a:spcBef>
                <a:spcPts val="0"/>
              </a:spcBef>
              <a:spcAft>
                <a:spcPts val="375"/>
              </a:spcAft>
              <a:buClr>
                <a:srgbClr val="F87613"/>
              </a:buClr>
            </a:pPr>
            <a:r>
              <a:rPr lang="nl-NL" sz="1600" dirty="0">
                <a:solidFill>
                  <a:srgbClr val="2A64A2"/>
                </a:solidFill>
                <a:latin typeface="Verdana"/>
                <a:cs typeface="Verdana"/>
              </a:rPr>
              <a:t>Vooraf registreren. Want de marker moet weten dat hij jouw scores vanaf de eerste hole moet noteren.</a:t>
            </a:r>
          </a:p>
          <a:p>
            <a:pPr marL="0" indent="0" defTabSz="162000">
              <a:spcBef>
                <a:spcPts val="0"/>
              </a:spcBef>
              <a:spcAft>
                <a:spcPts val="375"/>
              </a:spcAft>
              <a:buClr>
                <a:srgbClr val="F87613"/>
              </a:buClr>
              <a:buNone/>
            </a:pPr>
            <a:endParaRPr lang="nl-NL" sz="1600" dirty="0">
              <a:solidFill>
                <a:srgbClr val="2A64A2"/>
              </a:solidFill>
              <a:latin typeface="Verdana"/>
              <a:cs typeface="Verdana"/>
            </a:endParaRPr>
          </a:p>
          <a:p>
            <a:pPr defTabSz="162000">
              <a:spcBef>
                <a:spcPts val="0"/>
              </a:spcBef>
              <a:spcAft>
                <a:spcPts val="375"/>
              </a:spcAft>
              <a:buClr>
                <a:srgbClr val="F87613"/>
              </a:buClr>
            </a:pPr>
            <a:r>
              <a:rPr lang="nl-NL" sz="1600" dirty="0">
                <a:solidFill>
                  <a:srgbClr val="2A64A2"/>
                </a:solidFill>
                <a:latin typeface="Verdana"/>
                <a:cs typeface="Verdana"/>
              </a:rPr>
              <a:t>Je moet een toegestane spelvorm spelen.</a:t>
            </a:r>
          </a:p>
          <a:p>
            <a:pPr marL="0" indent="0" defTabSz="162000">
              <a:spcBef>
                <a:spcPts val="0"/>
              </a:spcBef>
              <a:spcAft>
                <a:spcPts val="375"/>
              </a:spcAft>
              <a:buClr>
                <a:srgbClr val="F87613"/>
              </a:buClr>
              <a:buNone/>
            </a:pPr>
            <a:endParaRPr lang="nl-NL" sz="1600" dirty="0">
              <a:solidFill>
                <a:srgbClr val="2A64A2"/>
              </a:solidFill>
              <a:latin typeface="Verdana"/>
              <a:cs typeface="Verdana"/>
            </a:endParaRPr>
          </a:p>
          <a:p>
            <a:pPr defTabSz="162000">
              <a:spcBef>
                <a:spcPts val="0"/>
              </a:spcBef>
              <a:spcAft>
                <a:spcPts val="375"/>
              </a:spcAft>
              <a:buClr>
                <a:srgbClr val="F87613"/>
              </a:buClr>
            </a:pPr>
            <a:r>
              <a:rPr lang="nl-NL" sz="1600" dirty="0">
                <a:solidFill>
                  <a:srgbClr val="2A64A2"/>
                </a:solidFill>
                <a:latin typeface="Verdana"/>
                <a:cs typeface="Verdana"/>
              </a:rPr>
              <a:t>Je marker moet de score (digitaal) goedkeuren.</a:t>
            </a:r>
          </a:p>
          <a:p>
            <a:pPr defTabSz="162000">
              <a:spcBef>
                <a:spcPts val="0"/>
              </a:spcBef>
              <a:spcAft>
                <a:spcPts val="375"/>
              </a:spcAft>
              <a:buClr>
                <a:srgbClr val="F87613"/>
              </a:buClr>
            </a:pPr>
            <a:endParaRPr lang="nl-NL" sz="1600" dirty="0">
              <a:solidFill>
                <a:srgbClr val="2A64A2"/>
              </a:solidFill>
              <a:latin typeface="Verdana"/>
              <a:cs typeface="Verdana"/>
            </a:endParaRPr>
          </a:p>
          <a:p>
            <a:pPr defTabSz="162000">
              <a:spcBef>
                <a:spcPts val="0"/>
              </a:spcBef>
              <a:spcAft>
                <a:spcPts val="375"/>
              </a:spcAft>
              <a:buClr>
                <a:srgbClr val="F87613"/>
              </a:buClr>
            </a:pPr>
            <a:r>
              <a:rPr lang="nl-NL" sz="1600" dirty="0">
                <a:solidFill>
                  <a:srgbClr val="2A64A2"/>
                </a:solidFill>
                <a:latin typeface="Verdana"/>
                <a:cs typeface="Verdana"/>
              </a:rPr>
              <a:t>Je WHS-handicap reflecteert je potentiële speelsterkte, net als je EGA-handicap. Het is nu en in de toekomst heel normaal dat je geregeld niet je handicapniveau haalt.</a:t>
            </a:r>
          </a:p>
          <a:p>
            <a:pPr defTabSz="215995">
              <a:lnSpc>
                <a:spcPts val="1800"/>
              </a:lnSpc>
              <a:spcBef>
                <a:spcPts val="0"/>
              </a:spcBef>
              <a:spcAft>
                <a:spcPts val="500"/>
              </a:spcAft>
              <a:buClr>
                <a:srgbClr val="F87613"/>
              </a:buClr>
            </a:pPr>
            <a:endParaRPr lang="nl-NL" sz="1500" dirty="0">
              <a:solidFill>
                <a:srgbClr val="2A64A2"/>
              </a:solidFill>
              <a:latin typeface="Verdana"/>
              <a:cs typeface="Verdana"/>
            </a:endParaRPr>
          </a:p>
          <a:p>
            <a:pPr marL="0" indent="0" defTabSz="215995">
              <a:lnSpc>
                <a:spcPts val="1800"/>
              </a:lnSpc>
              <a:spcBef>
                <a:spcPts val="0"/>
              </a:spcBef>
              <a:spcAft>
                <a:spcPts val="500"/>
              </a:spcAft>
              <a:buNone/>
            </a:pPr>
            <a:endParaRPr lang="nl-NL" sz="1500" dirty="0">
              <a:solidFill>
                <a:srgbClr val="2A64A2"/>
              </a:solidFill>
              <a:latin typeface="Verdana"/>
              <a:cs typeface="Verdana"/>
            </a:endParaRPr>
          </a:p>
          <a:p>
            <a:pPr marL="0" indent="0" defTabSz="215995">
              <a:lnSpc>
                <a:spcPts val="1800"/>
              </a:lnSpc>
              <a:spcBef>
                <a:spcPts val="0"/>
              </a:spcBef>
              <a:spcAft>
                <a:spcPts val="500"/>
              </a:spcAft>
              <a:buNone/>
            </a:pPr>
            <a:endParaRPr lang="nl-NL" sz="1500" dirty="0">
              <a:solidFill>
                <a:srgbClr val="2A64A2"/>
              </a:solidFill>
              <a:latin typeface="Verdana"/>
              <a:cs typeface="Verdana"/>
            </a:endParaRPr>
          </a:p>
        </p:txBody>
      </p:sp>
      <p:sp>
        <p:nvSpPr>
          <p:cNvPr id="8" name="Title 1"/>
          <p:cNvSpPr txBox="1">
            <a:spLocks/>
          </p:cNvSpPr>
          <p:nvPr/>
        </p:nvSpPr>
        <p:spPr>
          <a:xfrm>
            <a:off x="285203" y="177014"/>
            <a:ext cx="6078120" cy="67921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2400" dirty="0">
                <a:solidFill>
                  <a:srgbClr val="164A81"/>
                </a:solidFill>
                <a:latin typeface="Georgia"/>
                <a:cs typeface="Georgia"/>
              </a:rPr>
              <a:t>Wat </a:t>
            </a:r>
            <a:r>
              <a:rPr lang="en-US" sz="2400" dirty="0" err="1">
                <a:solidFill>
                  <a:srgbClr val="164A81"/>
                </a:solidFill>
                <a:latin typeface="Georgia"/>
                <a:cs typeface="Georgia"/>
              </a:rPr>
              <a:t>blijft</a:t>
            </a:r>
            <a:r>
              <a:rPr lang="en-US" sz="2400" dirty="0">
                <a:solidFill>
                  <a:srgbClr val="164A81"/>
                </a:solidFill>
                <a:latin typeface="Georgia"/>
                <a:cs typeface="Georgia"/>
              </a:rPr>
              <a:t> </a:t>
            </a:r>
            <a:r>
              <a:rPr lang="en-US" sz="2400" dirty="0" err="1">
                <a:solidFill>
                  <a:srgbClr val="164A81"/>
                </a:solidFill>
                <a:latin typeface="Georgia"/>
                <a:cs typeface="Georgia"/>
              </a:rPr>
              <a:t>hetzelfde</a:t>
            </a:r>
            <a:r>
              <a:rPr lang="en-US" sz="2400" dirty="0">
                <a:solidFill>
                  <a:srgbClr val="164A81"/>
                </a:solidFill>
                <a:latin typeface="Georgia"/>
                <a:cs typeface="Georgia"/>
              </a:rPr>
              <a:t>?</a:t>
            </a:r>
          </a:p>
        </p:txBody>
      </p:sp>
      <p:cxnSp>
        <p:nvCxnSpPr>
          <p:cNvPr id="14" name="Straight Connector 13"/>
          <p:cNvCxnSpPr/>
          <p:nvPr/>
        </p:nvCxnSpPr>
        <p:spPr>
          <a:xfrm>
            <a:off x="362570" y="177014"/>
            <a:ext cx="248121" cy="0"/>
          </a:xfrm>
          <a:prstGeom prst="line">
            <a:avLst/>
          </a:prstGeom>
          <a:ln>
            <a:solidFill>
              <a:srgbClr val="F87613"/>
            </a:solidFill>
          </a:ln>
          <a:effectLst/>
        </p:spPr>
        <p:style>
          <a:lnRef idx="2">
            <a:schemeClr val="accent1"/>
          </a:lnRef>
          <a:fillRef idx="0">
            <a:schemeClr val="accent1"/>
          </a:fillRef>
          <a:effectRef idx="1">
            <a:schemeClr val="accent1"/>
          </a:effectRef>
          <a:fontRef idx="minor">
            <a:schemeClr val="tx1"/>
          </a:fontRef>
        </p:style>
      </p:cxnSp>
      <p:pic>
        <p:nvPicPr>
          <p:cNvPr id="3" name="Afbeelding 2">
            <a:extLst>
              <a:ext uri="{FF2B5EF4-FFF2-40B4-BE49-F238E27FC236}">
                <a16:creationId xmlns:a16="http://schemas.microsoft.com/office/drawing/2014/main" id="{39B4948A-B0AC-4CB2-995A-E1D3B258B8DF}"/>
              </a:ext>
            </a:extLst>
          </p:cNvPr>
          <p:cNvPicPr>
            <a:picLocks noChangeAspect="1"/>
          </p:cNvPicPr>
          <p:nvPr/>
        </p:nvPicPr>
        <p:blipFill>
          <a:blip r:embed="rId4"/>
          <a:srcRect/>
          <a:stretch/>
        </p:blipFill>
        <p:spPr>
          <a:xfrm>
            <a:off x="7105330" y="449678"/>
            <a:ext cx="1008698" cy="4244144"/>
          </a:xfrm>
          <a:prstGeom prst="rect">
            <a:avLst/>
          </a:prstGeom>
        </p:spPr>
      </p:pic>
    </p:spTree>
    <p:extLst>
      <p:ext uri="{BB962C8B-B14F-4D97-AF65-F5344CB8AC3E}">
        <p14:creationId xmlns:p14="http://schemas.microsoft.com/office/powerpoint/2010/main" val="357798443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2" id="{6653FB72-9B6E-43E6-A13B-00BDD25B34A1}" vid="{C763AEC6-523E-4DA4-BE50-9CA0FEBFB0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NGF-Template-Presentaties-2020-V6</Template>
  <TotalTime>2781</TotalTime>
  <Words>10064</Words>
  <Application>Microsoft Macintosh PowerPoint</Application>
  <PresentationFormat>Diavoorstelling (16:9)</PresentationFormat>
  <Paragraphs>978</Paragraphs>
  <Slides>45</Slides>
  <Notes>45</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45</vt:i4>
      </vt:variant>
    </vt:vector>
  </HeadingPairs>
  <TitlesOfParts>
    <vt:vector size="55" baseType="lpstr">
      <vt:lpstr> verdana</vt:lpstr>
      <vt:lpstr>Arial</vt:lpstr>
      <vt:lpstr>Calibri</vt:lpstr>
      <vt:lpstr>Courier New</vt:lpstr>
      <vt:lpstr>Georgia</vt:lpstr>
      <vt:lpstr>Lucida Sans</vt:lpstr>
      <vt:lpstr>Symbol</vt:lpstr>
      <vt:lpstr>Verdana</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Laik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Robert Hage</dc:creator>
  <cp:lastModifiedBy>Myrte Eikenaar</cp:lastModifiedBy>
  <cp:revision>406</cp:revision>
  <dcterms:created xsi:type="dcterms:W3CDTF">2020-09-17T11:43:20Z</dcterms:created>
  <dcterms:modified xsi:type="dcterms:W3CDTF">2020-12-16T11:07:37Z</dcterms:modified>
</cp:coreProperties>
</file>